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1" r:id="rId4"/>
    <p:sldId id="269" r:id="rId5"/>
    <p:sldId id="268" r:id="rId6"/>
    <p:sldId id="280" r:id="rId7"/>
    <p:sldId id="281" r:id="rId8"/>
    <p:sldId id="258" r:id="rId9"/>
    <p:sldId id="259" r:id="rId10"/>
    <p:sldId id="264" r:id="rId11"/>
    <p:sldId id="270" r:id="rId12"/>
    <p:sldId id="282" r:id="rId13"/>
    <p:sldId id="283" r:id="rId14"/>
    <p:sldId id="284" r:id="rId15"/>
    <p:sldId id="272" r:id="rId16"/>
    <p:sldId id="273" r:id="rId17"/>
    <p:sldId id="285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1919"/>
    <a:srgbClr val="B92121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>
        <p:scale>
          <a:sx n="90" d="100"/>
          <a:sy n="90" d="100"/>
        </p:scale>
        <p:origin x="-516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8ED72-20DE-4A0A-8D81-9713C7F4FCFE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AE530-1672-445C-8DE5-EDCC088934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59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AE530-1672-445C-8DE5-EDCC0889347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50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gradFill flip="none" rotWithShape="1">
          <a:gsLst>
            <a:gs pos="0">
              <a:srgbClr val="8F1919"/>
            </a:gs>
            <a:gs pos="81000">
              <a:srgbClr val="FFCCCC"/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48" b="4533"/>
          <a:stretch/>
        </p:blipFill>
        <p:spPr>
          <a:xfrm>
            <a:off x="0" y="-13736"/>
            <a:ext cx="1478407" cy="6871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544616" cy="259471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BatangChe" panose="02030609000101010101" pitchFamily="49" charset="-127"/>
              </a:rPr>
              <a:t>Общее устройство Иконостаса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BatangChe" panose="02030609000101010101" pitchFamily="49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Для информации\Приходские дела. Фильмы. Фотографии\Храм в Ветлужском\DSC_27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12800" r="6751" b="5739"/>
          <a:stretch/>
        </p:blipFill>
        <p:spPr bwMode="auto">
          <a:xfrm>
            <a:off x="1115616" y="2276872"/>
            <a:ext cx="6981179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0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Ряды иконостаса</a:t>
            </a:r>
            <a:endParaRPr lang="ru-RU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96752"/>
            <a:ext cx="7211144" cy="49294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Удивительная </a:t>
            </a:r>
            <a:r>
              <a:rPr lang="ru-RU" dirty="0">
                <a:latin typeface="Bookman Old Style" panose="02050604050505020204" pitchFamily="18" charset="0"/>
              </a:rPr>
              <a:t>художественная сила иконостаса </a:t>
            </a:r>
            <a:r>
              <a:rPr lang="ru-RU" dirty="0" smtClean="0">
                <a:latin typeface="Bookman Old Style" panose="02050604050505020204" pitchFamily="18" charset="0"/>
              </a:rPr>
              <a:t>заключается в том, </a:t>
            </a:r>
            <a:r>
              <a:rPr lang="ru-RU" dirty="0">
                <a:latin typeface="Bookman Old Style" panose="02050604050505020204" pitchFamily="18" charset="0"/>
              </a:rPr>
              <a:t>что его образы в совокупности </a:t>
            </a:r>
            <a:r>
              <a:rPr lang="ru-RU" dirty="0" smtClean="0">
                <a:latin typeface="Bookman Old Style" panose="02050604050505020204" pitchFamily="18" charset="0"/>
              </a:rPr>
              <a:t>имеют </a:t>
            </a:r>
            <a:r>
              <a:rPr lang="ru-RU" dirty="0">
                <a:latin typeface="Bookman Old Style" panose="02050604050505020204" pitchFamily="18" charset="0"/>
              </a:rPr>
              <a:t>особый </a:t>
            </a:r>
            <a:r>
              <a:rPr lang="ru-RU" dirty="0" smtClean="0">
                <a:latin typeface="Bookman Old Style" panose="02050604050505020204" pitchFamily="18" charset="0"/>
              </a:rPr>
              <a:t>смысл</a:t>
            </a:r>
            <a:r>
              <a:rPr lang="ru-RU" dirty="0">
                <a:latin typeface="Bookman Old Style" panose="02050604050505020204" pitchFamily="18" charset="0"/>
              </a:rPr>
              <a:t>. </a:t>
            </a:r>
            <a:r>
              <a:rPr lang="ru-RU" dirty="0" smtClean="0">
                <a:latin typeface="Bookman Old Style" panose="02050604050505020204" pitchFamily="18" charset="0"/>
              </a:rPr>
              <a:t>Созерцая </a:t>
            </a:r>
            <a:r>
              <a:rPr lang="ru-RU" dirty="0">
                <a:latin typeface="Bookman Old Style" panose="02050604050505020204" pitchFamily="18" charset="0"/>
              </a:rPr>
              <a:t>иконостас, мы не воспринимаем каждого святого по отдельности, а видим целое святое воинство. Оно выступает навстречу нам </a:t>
            </a:r>
            <a:r>
              <a:rPr lang="ru-RU" dirty="0" smtClean="0">
                <a:latin typeface="Bookman Old Style" panose="02050604050505020204" pitchFamily="18" charset="0"/>
              </a:rPr>
              <a:t>"</a:t>
            </a:r>
            <a:r>
              <a:rPr lang="ru-RU" dirty="0">
                <a:latin typeface="Bookman Old Style" panose="02050604050505020204" pitchFamily="18" charset="0"/>
              </a:rPr>
              <a:t>от лица" Самого Бога. </a:t>
            </a:r>
            <a:r>
              <a:rPr lang="ru-RU" dirty="0" smtClean="0">
                <a:latin typeface="Bookman Old Style" panose="02050604050505020204" pitchFamily="18" charset="0"/>
              </a:rPr>
              <a:t>Сам </a:t>
            </a:r>
            <a:r>
              <a:rPr lang="ru-RU" dirty="0">
                <a:latin typeface="Bookman Old Style" panose="02050604050505020204" pitchFamily="18" charset="0"/>
              </a:rPr>
              <a:t>Господь общается с людьми </a:t>
            </a:r>
            <a:r>
              <a:rPr lang="ru-RU" dirty="0" smtClean="0">
                <a:latin typeface="Bookman Old Style" panose="02050604050505020204" pitchFamily="18" charset="0"/>
              </a:rPr>
              <a:t>через </a:t>
            </a:r>
            <a:r>
              <a:rPr lang="ru-RU" dirty="0">
                <a:latin typeface="Bookman Old Style" panose="02050604050505020204" pitchFamily="18" charset="0"/>
              </a:rPr>
              <a:t>святых, именно они ходатайствуют за нас перед </a:t>
            </a:r>
            <a:r>
              <a:rPr lang="ru-RU" dirty="0" smtClean="0">
                <a:latin typeface="Bookman Old Style" panose="02050604050505020204" pitchFamily="18" charset="0"/>
              </a:rPr>
              <a:t>Богом.</a:t>
            </a:r>
            <a:endParaRPr lang="ru-RU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1926" y="44624"/>
            <a:ext cx="3572074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1" y="1083593"/>
            <a:ext cx="4023533" cy="333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64704"/>
            <a:ext cx="4716016" cy="378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3851920" y="3717032"/>
            <a:ext cx="648072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779912" y="3284984"/>
            <a:ext cx="872480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3707904" y="2780928"/>
            <a:ext cx="872480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3419872" y="2060848"/>
            <a:ext cx="1016496" cy="10801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3203848" y="1610798"/>
            <a:ext cx="1384920" cy="5400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07504" y="3501008"/>
            <a:ext cx="3744416" cy="5760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7504" y="3104964"/>
            <a:ext cx="3744416" cy="3240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2420888"/>
            <a:ext cx="3600400" cy="5760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1844824"/>
            <a:ext cx="2808312" cy="4320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1560" y="1538790"/>
            <a:ext cx="2664296" cy="2340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01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Местный ряд</a:t>
            </a:r>
            <a:endParaRPr lang="ru-RU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980729"/>
            <a:ext cx="7200800" cy="42484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Нижний ряд – первый ряд, местный ряд. </a:t>
            </a:r>
            <a:endParaRPr lang="ru-RU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Иконы </a:t>
            </a:r>
            <a:r>
              <a:rPr lang="ru-RU" dirty="0" smtClean="0">
                <a:latin typeface="Bookman Old Style" panose="02050604050505020204" pitchFamily="18" charset="0"/>
              </a:rPr>
              <a:t>этого </a:t>
            </a:r>
            <a:r>
              <a:rPr lang="ru-RU" dirty="0">
                <a:latin typeface="Bookman Old Style" panose="02050604050505020204" pitchFamily="18" charset="0"/>
              </a:rPr>
              <a:t>ряда </a:t>
            </a:r>
            <a:r>
              <a:rPr lang="ru-RU" dirty="0" smtClean="0">
                <a:latin typeface="Bookman Old Style" panose="02050604050505020204" pitchFamily="18" charset="0"/>
              </a:rPr>
              <a:t>размещены </a:t>
            </a:r>
            <a:r>
              <a:rPr lang="ru-RU" dirty="0">
                <a:latin typeface="Bookman Old Style" panose="02050604050505020204" pitchFamily="18" charset="0"/>
              </a:rPr>
              <a:t>на уровне человеческого роста. Они ближе всего к молящимся не только зрительно, но и духовно, поскольку посвящены тем святым и событиям, которые особо чтимы прихожанами данного храма. Отсюда и название ряда - местный. Строится он так: в центре </a:t>
            </a:r>
            <a:r>
              <a:rPr lang="ru-RU" dirty="0" smtClean="0">
                <a:latin typeface="Bookman Old Style" panose="02050604050505020204" pitchFamily="18" charset="0"/>
              </a:rPr>
              <a:t>Царские врата с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иконами </a:t>
            </a:r>
            <a:r>
              <a:rPr lang="ru-RU" dirty="0">
                <a:latin typeface="Bookman Old Style" panose="02050604050505020204" pitchFamily="18" charset="0"/>
              </a:rPr>
              <a:t>Благовещения и четырех евангелистов: Матфея, Марка, Луки и Иоанна</a:t>
            </a:r>
            <a:r>
              <a:rPr lang="ru-RU" dirty="0" smtClean="0">
                <a:latin typeface="Bookman Old Style" panose="02050604050505020204" pitchFamily="18" charset="0"/>
              </a:rPr>
              <a:t> , </a:t>
            </a:r>
            <a:r>
              <a:rPr lang="ru-RU" dirty="0">
                <a:latin typeface="Bookman Old Style" panose="02050604050505020204" pitchFamily="18" charset="0"/>
              </a:rPr>
              <a:t>слева от них икона Божией Матери, справа от врат Образ Спасителя, правее него икона того святого или праздника, в честь которого освящен храм (храмовый образ). Состав остальных икон в каждой церкви свой. </a:t>
            </a:r>
            <a:r>
              <a:rPr lang="ru-RU" dirty="0" smtClean="0">
                <a:latin typeface="Bookman Old Style" panose="02050604050505020204" pitchFamily="18" charset="0"/>
              </a:rPr>
              <a:t>Над </a:t>
            </a:r>
            <a:r>
              <a:rPr lang="ru-RU" dirty="0">
                <a:latin typeface="Bookman Old Style" panose="02050604050505020204" pitchFamily="18" charset="0"/>
              </a:rPr>
              <a:t>Царскими вратами </a:t>
            </a:r>
            <a:r>
              <a:rPr lang="ru-RU" dirty="0" smtClean="0">
                <a:latin typeface="Bookman Old Style" panose="02050604050505020204" pitchFamily="18" charset="0"/>
              </a:rPr>
              <a:t>икона </a:t>
            </a:r>
            <a:r>
              <a:rPr lang="ru-RU" dirty="0">
                <a:latin typeface="Bookman Old Style" panose="02050604050505020204" pitchFamily="18" charset="0"/>
              </a:rPr>
              <a:t>«Тайная вечеря» — символ таинства Евхаристии. </a:t>
            </a:r>
            <a:r>
              <a:rPr lang="ru-RU" dirty="0" smtClean="0">
                <a:latin typeface="Bookman Old Style" panose="02050604050505020204" pitchFamily="18" charset="0"/>
              </a:rPr>
              <a:t>На </a:t>
            </a:r>
            <a:r>
              <a:rPr lang="ru-RU" dirty="0">
                <a:latin typeface="Bookman Old Style" panose="02050604050505020204" pitchFamily="18" charset="0"/>
              </a:rPr>
              <a:t>северных и южных вратах — архангелы Гавриил и Михаил (иногда — святые диаконы).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29898" r="17391" b="38081"/>
          <a:stretch/>
        </p:blipFill>
        <p:spPr bwMode="auto">
          <a:xfrm>
            <a:off x="1691680" y="4581128"/>
            <a:ext cx="689923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05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836712"/>
            <a:ext cx="7211144" cy="47853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Второй «Праздничный</a:t>
            </a:r>
            <a:r>
              <a:rPr lang="ru-RU" dirty="0">
                <a:latin typeface="Bookman Old Style" panose="02050604050505020204" pitchFamily="18" charset="0"/>
              </a:rPr>
              <a:t>» </a:t>
            </a:r>
            <a:r>
              <a:rPr lang="ru-RU" dirty="0" smtClean="0">
                <a:latin typeface="Bookman Old Style" panose="02050604050505020204" pitchFamily="18" charset="0"/>
              </a:rPr>
              <a:t>ряд, или исторический </a:t>
            </a:r>
            <a:r>
              <a:rPr lang="ru-RU" dirty="0">
                <a:latin typeface="Bookman Old Style" panose="02050604050505020204" pitchFamily="18" charset="0"/>
              </a:rPr>
              <a:t>знакомит нас с событиями Евангельской истории (первая икона </a:t>
            </a:r>
            <a:r>
              <a:rPr lang="ru-RU" dirty="0" smtClean="0">
                <a:latin typeface="Bookman Old Style" panose="02050604050505020204" pitchFamily="18" charset="0"/>
              </a:rPr>
              <a:t>— </a:t>
            </a:r>
            <a:r>
              <a:rPr lang="ru-RU" dirty="0">
                <a:latin typeface="Bookman Old Style" panose="02050604050505020204" pitchFamily="18" charset="0"/>
              </a:rPr>
              <a:t>Рождество Пресвятой Богородицы, </a:t>
            </a:r>
            <a:r>
              <a:rPr lang="ru-RU" dirty="0" smtClean="0">
                <a:latin typeface="Bookman Old Style" panose="02050604050505020204" pitchFamily="18" charset="0"/>
              </a:rPr>
              <a:t>Введение </a:t>
            </a:r>
            <a:r>
              <a:rPr lang="ru-RU" dirty="0">
                <a:latin typeface="Bookman Old Style" panose="02050604050505020204" pitchFamily="18" charset="0"/>
              </a:rPr>
              <a:t>во Храм, Благовещение, Рождество Христово, Сретение, Богоявление, Преображение, Вход в Иерусалим, Распятие, Воскресение, Вознесение, Сошествие Святого Духа, Успение. (Количество праздничных икон </a:t>
            </a:r>
            <a:r>
              <a:rPr lang="ru-RU" dirty="0" smtClean="0">
                <a:latin typeface="Bookman Old Style" panose="02050604050505020204" pitchFamily="18" charset="0"/>
              </a:rPr>
              <a:t>различное).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Этот ряд находится </a:t>
            </a:r>
            <a:r>
              <a:rPr lang="ru-RU" dirty="0">
                <a:latin typeface="Bookman Old Style" panose="02050604050505020204" pitchFamily="18" charset="0"/>
              </a:rPr>
              <a:t>в "</a:t>
            </a:r>
            <a:r>
              <a:rPr lang="ru-RU" dirty="0" smtClean="0">
                <a:latin typeface="Bookman Old Style" panose="02050604050505020204" pitchFamily="18" charset="0"/>
              </a:rPr>
              <a:t>основании" иконостаса, как в основании Церкви находится сам Господь. </a:t>
            </a:r>
            <a:endParaRPr lang="ru-RU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B0F0"/>
              </a:solidFill>
            </a:endParaRP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5467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Праздничный ряд</a:t>
            </a:r>
            <a:endParaRPr lang="ru-RU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50000" r="1833" b="35271"/>
          <a:stretch/>
        </p:blipFill>
        <p:spPr bwMode="auto">
          <a:xfrm>
            <a:off x="1763688" y="5733256"/>
            <a:ext cx="6262577" cy="70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77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67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Деисусный ряд</a:t>
            </a:r>
            <a:endParaRPr lang="ru-RU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836712"/>
            <a:ext cx="7211144" cy="5256584"/>
          </a:xfrm>
        </p:spPr>
        <p:txBody>
          <a:bodyPr>
            <a:normAutofit fontScale="47500" lnSpcReduction="20000"/>
          </a:bodyPr>
          <a:lstStyle/>
          <a:p>
            <a:pPr marL="0" indent="0" fontAlgn="base">
              <a:buNone/>
            </a:pPr>
            <a:r>
              <a:rPr lang="ru-RU" sz="3400" dirty="0" smtClean="0">
                <a:latin typeface="Bookman Old Style" panose="02050604050505020204" pitchFamily="18" charset="0"/>
              </a:rPr>
              <a:t>Это третий ряд, называемый еще Моление.</a:t>
            </a:r>
          </a:p>
          <a:p>
            <a:pPr marL="0" indent="0" fontAlgn="base">
              <a:buNone/>
            </a:pPr>
            <a:r>
              <a:rPr lang="ru-RU" sz="3400" dirty="0" smtClean="0">
                <a:latin typeface="Bookman Old Style" panose="02050604050505020204" pitchFamily="18" charset="0"/>
              </a:rPr>
              <a:t>Здесь </a:t>
            </a:r>
            <a:r>
              <a:rPr lang="ru-RU" sz="3400" dirty="0">
                <a:latin typeface="Bookman Old Style" panose="02050604050505020204" pitchFamily="18" charset="0"/>
              </a:rPr>
              <a:t>больше икон, и они меньше по размеру. Весь этот ряд символизирует моление Церкви ко Христу, моление, которое происходит сейчас и которое завершится на Страшном суде.</a:t>
            </a:r>
          </a:p>
          <a:p>
            <a:pPr marL="0" indent="0" fontAlgn="base">
              <a:buNone/>
            </a:pPr>
            <a:r>
              <a:rPr lang="ru-RU" sz="3400" dirty="0">
                <a:latin typeface="Bookman Old Style" panose="02050604050505020204" pitchFamily="18" charset="0"/>
              </a:rPr>
              <a:t>В центре ряда (непосредственно над </a:t>
            </a:r>
            <a:r>
              <a:rPr lang="ru-RU" sz="3400" dirty="0" smtClean="0">
                <a:latin typeface="Bookman Old Style" panose="02050604050505020204" pitchFamily="18" charset="0"/>
              </a:rPr>
              <a:t>иконой </a:t>
            </a:r>
            <a:r>
              <a:rPr lang="ru-RU" sz="3400" dirty="0">
                <a:latin typeface="Bookman Old Style" panose="02050604050505020204" pitchFamily="18" charset="0"/>
              </a:rPr>
              <a:t>«Тайной вечери») находится изображение «Спас в силах». Христос, сидящий на престоле с книгой, изображен на фоне красного квадрата с вытянутыми концами (земля), синего овала (мир духовный) и красного ромба (мир невидимый). Этот образ представляет Христа как грозного судию всего мироздания</a:t>
            </a:r>
            <a:r>
              <a:rPr lang="ru-RU" sz="3400" dirty="0" smtClean="0">
                <a:latin typeface="Bookman Old Style" panose="02050604050505020204" pitchFamily="18" charset="0"/>
              </a:rPr>
              <a:t>.</a:t>
            </a:r>
            <a:r>
              <a:rPr lang="ru-RU" sz="3400" dirty="0">
                <a:latin typeface="Bookman Old Style" panose="02050604050505020204" pitchFamily="18" charset="0"/>
              </a:rPr>
              <a:t> "Спас в силах" - образ Второго пришествия, которое, по учению Церкви, произойдет в конце времен. </a:t>
            </a:r>
          </a:p>
          <a:p>
            <a:pPr marL="0" indent="0">
              <a:buNone/>
            </a:pPr>
            <a:r>
              <a:rPr lang="ru-RU" sz="3400" dirty="0">
                <a:latin typeface="Bookman Old Style" panose="02050604050505020204" pitchFamily="18" charset="0"/>
              </a:rPr>
              <a:t>Справа находится образ Иоанна Предтечи, Крестителя Господня, слева — икона Божией Матери. Не случайно это — «Заступница» (Богородица изображена в полный рост, смотрящей влево и со свитком в руке). Справа и слева от этих икон — изображения архангелов, пророков и наиболее известных угодников, являющих собой святую Церковь </a:t>
            </a:r>
            <a:r>
              <a:rPr lang="ru-RU" sz="3400" dirty="0" smtClean="0">
                <a:latin typeface="Bookman Old Style" panose="02050604050505020204" pitchFamily="18" charset="0"/>
              </a:rPr>
              <a:t>Христову.</a:t>
            </a:r>
            <a:r>
              <a:rPr lang="ru-RU" sz="3400" dirty="0">
                <a:latin typeface="Bookman Old Style" panose="02050604050505020204" pitchFamily="18" charset="0"/>
              </a:rPr>
              <a:t> Все святые в этом ряду изображены вполоборота к Христу. Все они молят Судию и Владыку мира о милости к людям. </a:t>
            </a:r>
            <a:endParaRPr lang="ru-RU" sz="34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latin typeface="Bookman Old Style" panose="02050604050505020204" pitchFamily="18" charset="0"/>
              </a:rPr>
              <a:t>Так </a:t>
            </a:r>
            <a:r>
              <a:rPr lang="ru-RU" sz="3400" dirty="0">
                <a:latin typeface="Bookman Old Style" panose="02050604050505020204" pitchFamily="18" charset="0"/>
              </a:rPr>
              <a:t>Церковь Небесная выступает заступницей за Церковь Земную, и тема спасения объединяет стоящих в храме и небожителей.</a:t>
            </a:r>
          </a:p>
          <a:p>
            <a:pPr marL="0" indent="0">
              <a:buNone/>
            </a:pPr>
            <a:endParaRPr lang="ru-RU" dirty="0"/>
          </a:p>
          <a:p>
            <a:pPr marL="0" indent="0" fontAlgn="base">
              <a:buNone/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" t="43748" r="2761" b="7617"/>
          <a:stretch/>
        </p:blipFill>
        <p:spPr bwMode="auto">
          <a:xfrm>
            <a:off x="1475656" y="5423886"/>
            <a:ext cx="7128792" cy="142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5423886"/>
            <a:ext cx="1080120" cy="142622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Пророческий ряд</a:t>
            </a:r>
            <a:endParaRPr lang="ru-RU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908720"/>
            <a:ext cx="7211144" cy="4248472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Это </a:t>
            </a:r>
            <a:r>
              <a:rPr lang="ru-RU" dirty="0">
                <a:latin typeface="Bookman Old Style" panose="02050604050505020204" pitchFamily="18" charset="0"/>
              </a:rPr>
              <a:t>четвертый </a:t>
            </a:r>
            <a:r>
              <a:rPr lang="ru-RU" dirty="0" smtClean="0">
                <a:latin typeface="Bookman Old Style" panose="02050604050505020204" pitchFamily="18" charset="0"/>
              </a:rPr>
              <a:t>ряд, который </a:t>
            </a:r>
            <a:r>
              <a:rPr lang="ru-RU" dirty="0">
                <a:latin typeface="Bookman Old Style" panose="02050604050505020204" pitchFamily="18" charset="0"/>
              </a:rPr>
              <a:t>вводит в нас во времена ветхозаветной </a:t>
            </a:r>
            <a:r>
              <a:rPr lang="ru-RU" dirty="0" smtClean="0">
                <a:latin typeface="Bookman Old Style" panose="02050604050505020204" pitchFamily="18" charset="0"/>
              </a:rPr>
              <a:t>Церкви. </a:t>
            </a:r>
            <a:r>
              <a:rPr lang="ru-RU" dirty="0">
                <a:latin typeface="Bookman Old Style" panose="02050604050505020204" pitchFamily="18" charset="0"/>
              </a:rPr>
              <a:t>Здесь изображены пророки, возвещавшие о грядущем: Мессии и о Деве, от которой родится Христос. Это ветхозаветные пророки Исайя, Даниил, </a:t>
            </a:r>
            <a:r>
              <a:rPr lang="ru-RU" dirty="0" err="1">
                <a:latin typeface="Bookman Old Style" panose="02050604050505020204" pitchFamily="18" charset="0"/>
              </a:rPr>
              <a:t>Иезекииль</a:t>
            </a:r>
            <a:r>
              <a:rPr lang="ru-RU" dirty="0">
                <a:latin typeface="Bookman Old Style" panose="02050604050505020204" pitchFamily="18" charset="0"/>
              </a:rPr>
              <a:t>, Давид, Соломон и др. В центре ряда - икона Божией Матери "Знамение": именно этот образ, с </a:t>
            </a:r>
            <a:r>
              <a:rPr lang="ru-RU" dirty="0" err="1">
                <a:latin typeface="Bookman Old Style" panose="02050604050505020204" pitchFamily="18" charset="0"/>
              </a:rPr>
              <a:t>Богомладенцем</a:t>
            </a:r>
            <a:r>
              <a:rPr lang="ru-RU" dirty="0">
                <a:latin typeface="Bookman Old Style" panose="02050604050505020204" pitchFamily="18" charset="0"/>
              </a:rPr>
              <a:t> во чреве Богоматери, показывает, что все пророчества исполнились через непорочное зачатие Девы Марии.</a:t>
            </a:r>
          </a:p>
          <a:p>
            <a:pPr marL="0" indent="0" fontAlgn="base">
              <a:buNone/>
            </a:pP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 b="69070"/>
          <a:stretch/>
        </p:blipFill>
        <p:spPr bwMode="auto">
          <a:xfrm>
            <a:off x="1691680" y="5013176"/>
            <a:ext cx="6676806" cy="140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5013176"/>
            <a:ext cx="1008112" cy="122413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36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Праотеческий ряд</a:t>
            </a:r>
            <a:endParaRPr lang="ru-RU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268760"/>
            <a:ext cx="7211144" cy="4857403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Это пятый ряд, иконы </a:t>
            </a:r>
            <a:r>
              <a:rPr lang="ru-RU" dirty="0">
                <a:latin typeface="Bookman Old Style" panose="02050604050505020204" pitchFamily="18" charset="0"/>
              </a:rPr>
              <a:t>в </a:t>
            </a:r>
            <a:r>
              <a:rPr lang="ru-RU" dirty="0" smtClean="0">
                <a:latin typeface="Bookman Old Style" panose="02050604050505020204" pitchFamily="18" charset="0"/>
              </a:rPr>
              <a:t>этом </a:t>
            </a:r>
            <a:r>
              <a:rPr lang="ru-RU" dirty="0">
                <a:latin typeface="Bookman Old Style" panose="02050604050505020204" pitchFamily="18" charset="0"/>
              </a:rPr>
              <a:t>ряду изображают тех, кто в глубокой древности, еще до пришествия в мир Христа, свидетельствовал о Его искупительной жертве. Это предки Спасителя по человечеству (Авель, Авраам, Исаак, Иаков, Ной, </a:t>
            </a:r>
            <a:r>
              <a:rPr lang="ru-RU" dirty="0" err="1">
                <a:latin typeface="Bookman Old Style" panose="02050604050505020204" pitchFamily="18" charset="0"/>
              </a:rPr>
              <a:t>Мелхиседек</a:t>
            </a:r>
            <a:r>
              <a:rPr lang="ru-RU" dirty="0">
                <a:latin typeface="Bookman Old Style" panose="02050604050505020204" pitchFamily="18" charset="0"/>
              </a:rPr>
              <a:t> и др.) - ветхозаветные святые, жившие до Моисея, называемые праотцами. В этом же ряду, в центре, должен быть и образ Троицы Ветхозаветной - единственно возможный вариант изображения Бога до Его воплощения. Но вместо него с конца XVI века стали помещать неканоническое изображение Бога Отца (иконы "Отечество", "Бог </a:t>
            </a:r>
            <a:r>
              <a:rPr lang="ru-RU" dirty="0" err="1">
                <a:latin typeface="Bookman Old Style" panose="02050604050505020204" pitchFamily="18" charset="0"/>
              </a:rPr>
              <a:t>Саваоф</a:t>
            </a:r>
            <a:r>
              <a:rPr lang="ru-RU" dirty="0">
                <a:latin typeface="Bookman Old Style" panose="02050604050505020204" pitchFamily="18" charset="0"/>
              </a:rPr>
              <a:t>", "Троица Новозаветная").</a:t>
            </a:r>
          </a:p>
          <a:p>
            <a:pPr marL="0" indent="0" fontAlgn="base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Верх </a:t>
            </a:r>
            <a:r>
              <a:rPr lang="ru-RU" dirty="0">
                <a:latin typeface="Bookman Old Style" panose="02050604050505020204" pitchFamily="18" charset="0"/>
              </a:rPr>
              <a:t>иконостаса увенчивается изображением </a:t>
            </a:r>
            <a:r>
              <a:rPr lang="ru-RU" dirty="0" smtClean="0">
                <a:latin typeface="Bookman Old Style" panose="02050604050505020204" pitchFamily="18" charset="0"/>
              </a:rPr>
              <a:t>распятия.</a:t>
            </a:r>
          </a:p>
          <a:p>
            <a:pPr marL="0" indent="0" fontAlgn="base">
              <a:buNone/>
            </a:pP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6632"/>
            <a:ext cx="7211144" cy="56886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Подобное устройство иконостаса имеется не во всех храмах. В церквах древней Руси этот тип пятиярусного иконостаса был господствующим, но иногда число рядов могло быть уменьшено и до одного с необходимым изображением Тайной Вечери над Царскими вратами</a:t>
            </a:r>
            <a:r>
              <a:rPr lang="ru-RU" dirty="0" smtClean="0">
                <a:latin typeface="Bookman Old Style" panose="02050604050505020204" pitchFamily="18" charset="0"/>
              </a:rPr>
              <a:t>. </a:t>
            </a:r>
            <a:r>
              <a:rPr lang="ru-RU" dirty="0">
                <a:latin typeface="Bookman Old Style" panose="02050604050505020204" pitchFamily="18" charset="0"/>
              </a:rPr>
              <a:t>Познакомившись с устройством иконостаса, мы как бы прочитаем всю</a:t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>
                <a:latin typeface="Bookman Old Style" panose="02050604050505020204" pitchFamily="18" charset="0"/>
              </a:rPr>
              <a:t>Священную историю от сотворения мира до пришествия Спасителя и</a:t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>
                <a:latin typeface="Bookman Old Style" panose="02050604050505020204" pitchFamily="18" charset="0"/>
              </a:rPr>
              <a:t>создания Церкви Христовой.</a:t>
            </a:r>
            <a:br>
              <a:rPr lang="ru-RU" dirty="0">
                <a:latin typeface="Bookman Old Style" panose="02050604050505020204" pitchFamily="18" charset="0"/>
              </a:rPr>
            </a:br>
            <a:endParaRPr lang="ru-RU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4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96" y="260648"/>
            <a:ext cx="2686054" cy="364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6" y="116634"/>
            <a:ext cx="3082216" cy="255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8880"/>
            <a:ext cx="3490119" cy="22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7906" r="837" b="3257"/>
          <a:stretch/>
        </p:blipFill>
        <p:spPr bwMode="auto">
          <a:xfrm>
            <a:off x="179512" y="2650366"/>
            <a:ext cx="223691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16248"/>
            <a:ext cx="3588905" cy="238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93" y="4437112"/>
            <a:ext cx="2891955" cy="231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088" y="362229"/>
            <a:ext cx="3089920" cy="205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5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Что такое иконостас.</a:t>
            </a:r>
            <a:endParaRPr lang="ru-RU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600200"/>
            <a:ext cx="7211144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8F1919"/>
                </a:solidFill>
                <a:latin typeface="Bookman Old Style" panose="02050604050505020204" pitchFamily="18" charset="0"/>
              </a:rPr>
              <a:t>Иконостас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—стена, проходящая от </a:t>
            </a:r>
            <a:r>
              <a:rPr lang="ru-RU" dirty="0">
                <a:latin typeface="Bookman Old Style" panose="02050604050505020204" pitchFamily="18" charset="0"/>
              </a:rPr>
              <a:t>северной стены храма до южной, </a:t>
            </a:r>
            <a:r>
              <a:rPr lang="ru-RU" dirty="0" smtClean="0">
                <a:latin typeface="Bookman Old Style" panose="02050604050505020204" pitchFamily="18" charset="0"/>
              </a:rPr>
              <a:t>и отделяющая </a:t>
            </a:r>
            <a:r>
              <a:rPr lang="ru-RU" dirty="0">
                <a:latin typeface="Bookman Old Style" panose="02050604050505020204" pitchFamily="18" charset="0"/>
              </a:rPr>
              <a:t>алтарь от средней части </a:t>
            </a:r>
            <a:r>
              <a:rPr lang="ru-RU" dirty="0" smtClean="0">
                <a:latin typeface="Bookman Old Style" panose="02050604050505020204" pitchFamily="18" charset="0"/>
              </a:rPr>
              <a:t>храма.</a:t>
            </a:r>
          </a:p>
          <a:p>
            <a:pPr marL="0" indent="0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В Иконостасе устанавливаются </a:t>
            </a:r>
            <a:r>
              <a:rPr lang="ru-RU" dirty="0">
                <a:latin typeface="Bookman Old Style" panose="02050604050505020204" pitchFamily="18" charset="0"/>
              </a:rPr>
              <a:t>в определенном порядке иконы.</a:t>
            </a:r>
          </a:p>
        </p:txBody>
      </p:sp>
    </p:spTree>
    <p:extLst>
      <p:ext uri="{BB962C8B-B14F-4D97-AF65-F5344CB8AC3E}">
        <p14:creationId xmlns:p14="http://schemas.microsoft.com/office/powerpoint/2010/main" val="40455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836712"/>
            <a:ext cx="7211144" cy="586551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В этой стене </a:t>
            </a:r>
            <a:r>
              <a:rPr lang="ru-RU" dirty="0" smtClean="0">
                <a:latin typeface="Bookman Old Style" panose="02050604050505020204" pitchFamily="18" charset="0"/>
              </a:rPr>
              <a:t>имеются три двери, ведущие </a:t>
            </a:r>
            <a:r>
              <a:rPr lang="ru-RU" dirty="0">
                <a:latin typeface="Bookman Old Style" panose="02050604050505020204" pitchFamily="18" charset="0"/>
              </a:rPr>
              <a:t>в алтарь. Посредине иконостаса, прямо перед престолом — "Царские Врата" или «Святые Врата</a:t>
            </a:r>
            <a:r>
              <a:rPr lang="ru-RU" dirty="0" smtClean="0">
                <a:latin typeface="Bookman Old Style" panose="02050604050505020204" pitchFamily="18" charset="0"/>
              </a:rPr>
              <a:t>». Царские врата символизируют вход в Царствие небесное.</a:t>
            </a:r>
          </a:p>
          <a:p>
            <a:pPr marL="0" indent="0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Они так названы </a:t>
            </a:r>
            <a:r>
              <a:rPr lang="ru-RU" dirty="0">
                <a:latin typeface="Bookman Old Style" panose="02050604050505020204" pitchFamily="18" charset="0"/>
              </a:rPr>
              <a:t>оттого, что </a:t>
            </a:r>
            <a:r>
              <a:rPr lang="ru-RU" dirty="0" smtClean="0">
                <a:latin typeface="Bookman Old Style" panose="02050604050505020204" pitchFamily="18" charset="0"/>
              </a:rPr>
              <a:t>служат </a:t>
            </a:r>
            <a:r>
              <a:rPr lang="ru-RU" dirty="0">
                <a:latin typeface="Bookman Old Style" panose="02050604050505020204" pitchFamily="18" charset="0"/>
              </a:rPr>
              <a:t>главным входом в земной дом Царя Небесного. В </a:t>
            </a:r>
            <a:r>
              <a:rPr lang="ru-RU" dirty="0" smtClean="0">
                <a:latin typeface="Bookman Old Style" panose="02050604050505020204" pitchFamily="18" charset="0"/>
              </a:rPr>
              <a:t>Царских Вратах </a:t>
            </a:r>
            <a:r>
              <a:rPr lang="ru-RU" dirty="0">
                <a:latin typeface="Bookman Old Style" panose="02050604050505020204" pitchFamily="18" charset="0"/>
              </a:rPr>
              <a:t>православные цари снимали с себя корону и оружие, оставляли оруженосцев и телохранителей. </a:t>
            </a:r>
            <a:r>
              <a:rPr lang="ru-RU" dirty="0" smtClean="0">
                <a:latin typeface="Bookman Old Style" panose="02050604050505020204" pitchFamily="18" charset="0"/>
              </a:rPr>
              <a:t>Через </a:t>
            </a:r>
            <a:r>
              <a:rPr lang="ru-RU" dirty="0">
                <a:latin typeface="Bookman Old Style" panose="02050604050505020204" pitchFamily="18" charset="0"/>
              </a:rPr>
              <a:t>Ц</a:t>
            </a:r>
            <a:r>
              <a:rPr lang="ru-RU" dirty="0" smtClean="0">
                <a:latin typeface="Bookman Old Style" panose="02050604050505020204" pitchFamily="18" charset="0"/>
              </a:rPr>
              <a:t>арские </a:t>
            </a:r>
            <a:r>
              <a:rPr lang="ru-RU" dirty="0">
                <a:latin typeface="Bookman Old Style" panose="02050604050505020204" pitchFamily="18" charset="0"/>
              </a:rPr>
              <a:t>Врата на </a:t>
            </a:r>
            <a:r>
              <a:rPr lang="ru-RU" dirty="0" smtClean="0">
                <a:latin typeface="Bookman Old Style" panose="02050604050505020204" pitchFamily="18" charset="0"/>
              </a:rPr>
              <a:t>Литургии </a:t>
            </a:r>
            <a:r>
              <a:rPr lang="ru-RU" dirty="0">
                <a:latin typeface="Bookman Old Style" panose="02050604050505020204" pitchFamily="18" charset="0"/>
              </a:rPr>
              <a:t>входит </a:t>
            </a:r>
            <a:r>
              <a:rPr lang="ru-RU" dirty="0" smtClean="0">
                <a:latin typeface="Bookman Old Style" panose="02050604050505020204" pitchFamily="18" charset="0"/>
              </a:rPr>
              <a:t>Сам Царь Славы под видом Святых Даров для причастия и в образе Евангелия. Непосвященным людям запрещается </a:t>
            </a:r>
            <a:r>
              <a:rPr lang="ru-RU" dirty="0">
                <a:latin typeface="Bookman Old Style" panose="02050604050505020204" pitchFamily="18" charset="0"/>
              </a:rPr>
              <a:t>входить в </a:t>
            </a:r>
            <a:r>
              <a:rPr lang="ru-RU" dirty="0" smtClean="0">
                <a:latin typeface="Bookman Old Style" panose="02050604050505020204" pitchFamily="18" charset="0"/>
              </a:rPr>
              <a:t>них, а могут входить </a:t>
            </a:r>
            <a:r>
              <a:rPr lang="ru-RU" dirty="0">
                <a:latin typeface="Bookman Old Style" panose="02050604050505020204" pitchFamily="18" charset="0"/>
              </a:rPr>
              <a:t>только священнослужители.</a:t>
            </a:r>
          </a:p>
          <a:p>
            <a:pPr marL="0" indent="0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Налево </a:t>
            </a:r>
            <a:r>
              <a:rPr lang="ru-RU" dirty="0">
                <a:latin typeface="Bookman Old Style" panose="02050604050505020204" pitchFamily="18" charset="0"/>
              </a:rPr>
              <a:t>от царских Врат — северные врата или двери, </a:t>
            </a:r>
            <a:r>
              <a:rPr lang="ru-RU" dirty="0" smtClean="0">
                <a:latin typeface="Bookman Old Style" panose="02050604050505020204" pitchFamily="18" charset="0"/>
              </a:rPr>
              <a:t>направо </a:t>
            </a:r>
            <a:r>
              <a:rPr lang="ru-RU" dirty="0">
                <a:latin typeface="Bookman Old Style" panose="02050604050505020204" pitchFamily="18" charset="0"/>
              </a:rPr>
              <a:t>— южные врата, </a:t>
            </a:r>
            <a:r>
              <a:rPr lang="ru-RU" dirty="0" smtClean="0">
                <a:latin typeface="Bookman Old Style" panose="02050604050505020204" pitchFamily="18" charset="0"/>
              </a:rPr>
              <a:t>называющиеся </a:t>
            </a:r>
            <a:r>
              <a:rPr lang="ru-RU" dirty="0">
                <a:latin typeface="Bookman Old Style" panose="02050604050505020204" pitchFamily="18" charset="0"/>
              </a:rPr>
              <a:t>также дьяконскими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60"/>
            <a:ext cx="48831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3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3112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7664" y="594927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«Северная» дьяконская дверь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0274" y="1268760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Храмовая икона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325406" y="3528715"/>
            <a:ext cx="2436700" cy="2642879"/>
            <a:chOff x="1325406" y="3528715"/>
            <a:chExt cx="2436700" cy="2642879"/>
          </a:xfrm>
        </p:grpSpPr>
        <p:sp>
          <p:nvSpPr>
            <p:cNvPr id="4" name="TextBox 3"/>
            <p:cNvSpPr txBox="1"/>
            <p:nvPr/>
          </p:nvSpPr>
          <p:spPr>
            <a:xfrm>
              <a:off x="2828837" y="5538779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accent5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Амвон</a:t>
              </a:r>
              <a:endParaRPr lang="ru-RU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9" name="Стрелка вправо с вырезом 8"/>
            <p:cNvSpPr/>
            <p:nvPr/>
          </p:nvSpPr>
          <p:spPr>
            <a:xfrm rot="16200000">
              <a:off x="2897180" y="4837802"/>
              <a:ext cx="945396" cy="576064"/>
            </a:xfrm>
            <a:prstGeom prst="notchedRightArrow">
              <a:avLst>
                <a:gd name="adj1" fmla="val 50000"/>
                <a:gd name="adj2" fmla="val 77404"/>
              </a:avLst>
            </a:prstGeom>
            <a:solidFill>
              <a:srgbClr val="8F1919"/>
            </a:solidFill>
            <a:ln>
              <a:solidFill>
                <a:srgbClr val="B9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трелка вправо с вырезом 9"/>
            <p:cNvSpPr/>
            <p:nvPr/>
          </p:nvSpPr>
          <p:spPr>
            <a:xfrm rot="14153759">
              <a:off x="161438" y="4692683"/>
              <a:ext cx="2642879" cy="314943"/>
            </a:xfrm>
            <a:prstGeom prst="notchedRightArrow">
              <a:avLst>
                <a:gd name="adj1" fmla="val 50000"/>
                <a:gd name="adj2" fmla="val 257647"/>
              </a:avLst>
            </a:prstGeom>
            <a:solidFill>
              <a:srgbClr val="8F1919"/>
            </a:solidFill>
            <a:ln>
              <a:solidFill>
                <a:srgbClr val="B9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520383" y="1755327"/>
            <a:ext cx="6423814" cy="4059429"/>
            <a:chOff x="2520383" y="1755327"/>
            <a:chExt cx="6423814" cy="4059429"/>
          </a:xfrm>
        </p:grpSpPr>
        <p:sp>
          <p:nvSpPr>
            <p:cNvPr id="5" name="TextBox 4"/>
            <p:cNvSpPr txBox="1"/>
            <p:nvPr/>
          </p:nvSpPr>
          <p:spPr>
            <a:xfrm>
              <a:off x="5724128" y="5445424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accent5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Солея</a:t>
              </a:r>
              <a:endParaRPr lang="ru-RU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20272" y="3789040"/>
              <a:ext cx="1923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accent5">
                      <a:lumMod val="50000"/>
                    </a:schemeClr>
                  </a:solidFill>
                  <a:latin typeface="Bookman Old Style" panose="02050604050505020204" pitchFamily="18" charset="0"/>
                </a:rPr>
                <a:t>Царские врата</a:t>
              </a:r>
              <a:endParaRPr lang="ru-RU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512" y="4484203"/>
              <a:ext cx="622300" cy="1011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Стрелка вправо с вырезом 10"/>
            <p:cNvSpPr/>
            <p:nvPr/>
          </p:nvSpPr>
          <p:spPr>
            <a:xfrm rot="11577514">
              <a:off x="3661416" y="3423730"/>
              <a:ext cx="3440322" cy="421980"/>
            </a:xfrm>
            <a:prstGeom prst="notchedRightArrow">
              <a:avLst>
                <a:gd name="adj1" fmla="val 50000"/>
                <a:gd name="adj2" fmla="val 158207"/>
              </a:avLst>
            </a:prstGeom>
            <a:solidFill>
              <a:srgbClr val="8F1919"/>
            </a:solidFill>
            <a:ln>
              <a:solidFill>
                <a:srgbClr val="B9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трелка вправо с вырезом 11"/>
            <p:cNvSpPr/>
            <p:nvPr/>
          </p:nvSpPr>
          <p:spPr>
            <a:xfrm rot="10122079">
              <a:off x="2520383" y="1755327"/>
              <a:ext cx="4265984" cy="345135"/>
            </a:xfrm>
            <a:prstGeom prst="notchedRightArrow">
              <a:avLst>
                <a:gd name="adj1" fmla="val 50000"/>
                <a:gd name="adj2" fmla="val 306200"/>
              </a:avLst>
            </a:prstGeom>
            <a:solidFill>
              <a:srgbClr val="8F1919"/>
            </a:solidFill>
            <a:ln>
              <a:solidFill>
                <a:srgbClr val="B921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6365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88641"/>
            <a:ext cx="3872864" cy="626469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Н</a:t>
            </a:r>
            <a:r>
              <a:rPr lang="ru-RU" dirty="0" smtClean="0">
                <a:latin typeface="Bookman Old Style" panose="02050604050505020204" pitchFamily="18" charset="0"/>
              </a:rPr>
              <a:t>а </a:t>
            </a:r>
            <a:r>
              <a:rPr lang="ru-RU" dirty="0">
                <a:latin typeface="Bookman Old Style" panose="02050604050505020204" pitchFamily="18" charset="0"/>
              </a:rPr>
              <a:t>вечерне (первой части </a:t>
            </a:r>
            <a:r>
              <a:rPr lang="ru-RU" dirty="0" smtClean="0">
                <a:latin typeface="Bookman Old Style" panose="02050604050505020204" pitchFamily="18" charset="0"/>
              </a:rPr>
              <a:t>Всенощного бдения) Царские </a:t>
            </a:r>
            <a:r>
              <a:rPr lang="ru-RU" dirty="0">
                <a:latin typeface="Bookman Old Style" panose="02050604050505020204" pitchFamily="18" charset="0"/>
              </a:rPr>
              <a:t>врата </a:t>
            </a:r>
            <a:r>
              <a:rPr lang="ru-RU" dirty="0" smtClean="0">
                <a:latin typeface="Bookman Old Style" panose="02050604050505020204" pitchFamily="18" charset="0"/>
              </a:rPr>
              <a:t>открываются, что </a:t>
            </a:r>
            <a:r>
              <a:rPr lang="ru-RU" dirty="0">
                <a:latin typeface="Bookman Old Style" panose="02050604050505020204" pitchFamily="18" charset="0"/>
              </a:rPr>
              <a:t>говорит </a:t>
            </a:r>
            <a:r>
              <a:rPr lang="ru-RU" dirty="0" smtClean="0">
                <a:latin typeface="Bookman Old Style" panose="02050604050505020204" pitchFamily="18" charset="0"/>
              </a:rPr>
              <a:t>о </a:t>
            </a:r>
            <a:r>
              <a:rPr lang="ru-RU" dirty="0">
                <a:latin typeface="Bookman Old Style" panose="02050604050505020204" pitchFamily="18" charset="0"/>
              </a:rPr>
              <a:t>том, что в мир пришел Христос Спаситель, даровавший человечеству возможность войти в Царство Небесное. </a:t>
            </a:r>
            <a:r>
              <a:rPr lang="ru-RU" dirty="0" smtClean="0">
                <a:latin typeface="Bookman Old Style" panose="02050604050505020204" pitchFamily="18" charset="0"/>
              </a:rPr>
              <a:t>Перед </a:t>
            </a:r>
            <a:r>
              <a:rPr lang="ru-RU" dirty="0">
                <a:latin typeface="Bookman Old Style" panose="02050604050505020204" pitchFamily="18" charset="0"/>
              </a:rPr>
              <a:t>утреней </a:t>
            </a:r>
            <a:r>
              <a:rPr lang="ru-RU" dirty="0" smtClean="0">
                <a:latin typeface="Bookman Old Style" panose="02050604050505020204" pitchFamily="18" charset="0"/>
              </a:rPr>
              <a:t>Царские </a:t>
            </a:r>
            <a:r>
              <a:rPr lang="ru-RU" dirty="0">
                <a:latin typeface="Bookman Old Style" panose="02050604050505020204" pitchFamily="18" charset="0"/>
              </a:rPr>
              <a:t>врата закрывают, свет в храме гаснет. Это показывает, что </a:t>
            </a:r>
            <a:r>
              <a:rPr lang="ru-RU" dirty="0" smtClean="0">
                <a:latin typeface="Bookman Old Style" panose="02050604050505020204" pitchFamily="18" charset="0"/>
              </a:rPr>
              <a:t>грешные люди</a:t>
            </a:r>
            <a:r>
              <a:rPr lang="ru-RU" dirty="0">
                <a:latin typeface="Bookman Old Style" panose="02050604050505020204" pitchFamily="18" charset="0"/>
              </a:rPr>
              <a:t>, </a:t>
            </a:r>
            <a:r>
              <a:rPr lang="ru-RU" dirty="0" smtClean="0">
                <a:latin typeface="Bookman Old Style" panose="02050604050505020204" pitchFamily="18" charset="0"/>
              </a:rPr>
              <a:t>пребывают во тьме  и недостойны </a:t>
            </a:r>
            <a:r>
              <a:rPr lang="ru-RU" dirty="0">
                <a:latin typeface="Bookman Old Style" panose="02050604050505020204" pitchFamily="18" charset="0"/>
              </a:rPr>
              <a:t>небесной жизни. Изнутри царские врата </a:t>
            </a:r>
            <a:r>
              <a:rPr lang="ru-RU" dirty="0" smtClean="0">
                <a:latin typeface="Bookman Old Style" panose="02050604050505020204" pitchFamily="18" charset="0"/>
              </a:rPr>
              <a:t>завешены завесой, которая </a:t>
            </a:r>
            <a:r>
              <a:rPr lang="ru-RU" dirty="0">
                <a:latin typeface="Bookman Old Style" panose="02050604050505020204" pitchFamily="18" charset="0"/>
              </a:rPr>
              <a:t>в определенные моменты богослужения </a:t>
            </a:r>
            <a:r>
              <a:rPr lang="ru-RU" dirty="0" smtClean="0">
                <a:latin typeface="Bookman Old Style" panose="02050604050505020204" pitchFamily="18" charset="0"/>
              </a:rPr>
              <a:t>отдергивается </a:t>
            </a:r>
            <a:r>
              <a:rPr lang="ru-RU" dirty="0">
                <a:latin typeface="Bookman Old Style" panose="02050604050505020204" pitchFamily="18" charset="0"/>
              </a:rPr>
              <a:t>или </a:t>
            </a:r>
            <a:r>
              <a:rPr lang="ru-RU" dirty="0" smtClean="0">
                <a:latin typeface="Bookman Old Style" panose="02050604050505020204" pitchFamily="18" charset="0"/>
              </a:rPr>
              <a:t>задергивается, </a:t>
            </a:r>
            <a:r>
              <a:rPr lang="ru-RU" dirty="0">
                <a:latin typeface="Bookman Old Style" panose="02050604050505020204" pitchFamily="18" charset="0"/>
              </a:rPr>
              <a:t>что тоже имеет конкретный смысл. Например, когда верующие в храме поют Символ веры ("Верую"), отдернутая завеса </a:t>
            </a:r>
            <a:r>
              <a:rPr lang="ru-RU" dirty="0" smtClean="0">
                <a:latin typeface="Bookman Old Style" panose="02050604050505020204" pitchFamily="18" charset="0"/>
              </a:rPr>
              <a:t>означает</a:t>
            </a:r>
            <a:r>
              <a:rPr lang="ru-RU" dirty="0">
                <a:latin typeface="Bookman Old Style" panose="02050604050505020204" pitchFamily="18" charset="0"/>
              </a:rPr>
              <a:t>, что вера приоткрывает людям путь к вечной жизни.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r="17636" b="14201"/>
          <a:stretch/>
        </p:blipFill>
        <p:spPr bwMode="auto">
          <a:xfrm>
            <a:off x="5940152" y="116632"/>
            <a:ext cx="2948583" cy="30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2941" r="7846" b="12606"/>
          <a:stretch/>
        </p:blipFill>
        <p:spPr bwMode="auto">
          <a:xfrm>
            <a:off x="5436096" y="3789040"/>
            <a:ext cx="354021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0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"/>
            <a:ext cx="3384376" cy="422108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400" dirty="0">
                <a:latin typeface="Bookman Old Style" panose="02050604050505020204" pitchFamily="18" charset="0"/>
              </a:rPr>
              <a:t>О пришествии в мир Христа Спасителя и приближении Царства Божьего возвестили миру в Евангелии апостолы Марк, Матвей, Лука и Иоанн, поэтому их иконописные образы помещают </a:t>
            </a:r>
            <a:r>
              <a:rPr lang="ru-RU" sz="3400" dirty="0" smtClean="0">
                <a:latin typeface="Bookman Old Style" panose="02050604050505020204" pitchFamily="18" charset="0"/>
              </a:rPr>
              <a:t>на </a:t>
            </a:r>
            <a:r>
              <a:rPr lang="ru-RU" sz="3400" dirty="0">
                <a:latin typeface="Bookman Old Style" panose="02050604050505020204" pitchFamily="18" charset="0"/>
              </a:rPr>
              <a:t>створках царских </a:t>
            </a:r>
            <a:r>
              <a:rPr lang="ru-RU" sz="3400" dirty="0" smtClean="0">
                <a:latin typeface="Bookman Old Style" panose="02050604050505020204" pitchFamily="18" charset="0"/>
              </a:rPr>
              <a:t>врат.</a:t>
            </a:r>
          </a:p>
          <a:p>
            <a:pPr marL="0" indent="0">
              <a:buNone/>
            </a:pPr>
            <a:r>
              <a:rPr lang="ru-RU" sz="3400" dirty="0" smtClean="0">
                <a:latin typeface="Bookman Old Style" panose="02050604050505020204" pitchFamily="18" charset="0"/>
              </a:rPr>
              <a:t>Весть </a:t>
            </a:r>
            <a:r>
              <a:rPr lang="ru-RU" sz="3400" dirty="0">
                <a:latin typeface="Bookman Old Style" panose="02050604050505020204" pitchFamily="18" charset="0"/>
              </a:rPr>
              <a:t>о рождении Иисуса Христа принес Деве Марии архангел Гавриил, поэтому сцена Благовещения обязательно присутствует на сени царских врат либо на створках (вместо апостолов-евангелистов).</a:t>
            </a:r>
          </a:p>
          <a:p>
            <a:endParaRPr lang="ru-RU" dirty="0"/>
          </a:p>
        </p:txBody>
      </p:sp>
      <p:pic>
        <p:nvPicPr>
          <p:cNvPr id="4098" name="Picture 2" descr="H:\Для информации\Приходские дела. Фильмы. Фотографии\Храм в Ветлужском\DSC_2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27" y="-27384"/>
            <a:ext cx="3726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3401616"/>
            <a:ext cx="161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Благовещение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3933056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Евангелист Лука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4324454"/>
            <a:ext cx="194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Евангелист Иоанн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9176" y="4786430"/>
            <a:ext cx="185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Евангелист Марк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5373216"/>
            <a:ext cx="209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Евангелист Матфей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0" name="Прямая со стрелкой 9"/>
          <p:cNvCxnSpPr>
            <a:stCxn id="4" idx="3"/>
          </p:cNvCxnSpPr>
          <p:nvPr/>
        </p:nvCxnSpPr>
        <p:spPr>
          <a:xfrm flipV="1">
            <a:off x="3879211" y="2132856"/>
            <a:ext cx="2420981" cy="145342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499992" y="1988840"/>
            <a:ext cx="3240360" cy="123740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3997553" y="3501008"/>
            <a:ext cx="2230631" cy="62732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207891" y="3814668"/>
            <a:ext cx="3532461" cy="75839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4080298" y="4971096"/>
            <a:ext cx="3660054" cy="6975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290145" y="5523005"/>
            <a:ext cx="1620180" cy="3487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39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6633"/>
            <a:ext cx="3744416" cy="561662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Еще один значимый образ помещают в местном ряду иконостаса </a:t>
            </a:r>
            <a:r>
              <a:rPr lang="ru-RU" dirty="0" smtClean="0">
                <a:latin typeface="Bookman Old Style" panose="02050604050505020204" pitchFamily="18" charset="0"/>
              </a:rPr>
              <a:t>над </a:t>
            </a:r>
            <a:r>
              <a:rPr lang="ru-RU" dirty="0">
                <a:latin typeface="Bookman Old Style" panose="02050604050505020204" pitchFamily="18" charset="0"/>
              </a:rPr>
              <a:t>царскими вратами - сцену Тайной вечери. Таинство причащения, установленное Христом на Тайной вечере, </a:t>
            </a:r>
            <a:r>
              <a:rPr lang="ru-RU" dirty="0" smtClean="0">
                <a:latin typeface="Bookman Old Style" panose="02050604050505020204" pitchFamily="18" charset="0"/>
              </a:rPr>
              <a:t>объединяет </a:t>
            </a:r>
            <a:r>
              <a:rPr lang="ru-RU" dirty="0">
                <a:latin typeface="Bookman Old Style" panose="02050604050505020204" pitchFamily="18" charset="0"/>
              </a:rPr>
              <a:t>всех верующих </a:t>
            </a:r>
            <a:r>
              <a:rPr lang="ru-RU" dirty="0" smtClean="0">
                <a:latin typeface="Bookman Old Style" panose="02050604050505020204" pitchFamily="18" charset="0"/>
              </a:rPr>
              <a:t>и </a:t>
            </a:r>
            <a:r>
              <a:rPr lang="ru-RU" dirty="0">
                <a:latin typeface="Bookman Old Style" panose="02050604050505020204" pitchFamily="18" charset="0"/>
              </a:rPr>
              <a:t>соединяет таинственным образом людей с Богом. По учению Церкви, регулярное причащение Тела и Крови Христовых постепенно подготавливает человеческую плоть к грядущему воскресению и небесной </a:t>
            </a:r>
            <a:r>
              <a:rPr lang="ru-RU" dirty="0" smtClean="0">
                <a:latin typeface="Bookman Old Style" panose="02050604050505020204" pitchFamily="18" charset="0"/>
              </a:rPr>
              <a:t>жизни. (привести пример вскармливания младенца мамой)</a:t>
            </a:r>
          </a:p>
          <a:p>
            <a:pPr marL="0" indent="0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Путь </a:t>
            </a:r>
            <a:r>
              <a:rPr lang="ru-RU" dirty="0">
                <a:latin typeface="Bookman Old Style" panose="02050604050505020204" pitchFamily="18" charset="0"/>
              </a:rPr>
              <a:t>каждого человека к Царству Небесному немыслим без Божией Матери и Господа Иисуса Христа, поэтому их иконы всегда помещают слева и справа от царских врат.</a:t>
            </a:r>
          </a:p>
          <a:p>
            <a:endParaRPr lang="ru-RU" dirty="0"/>
          </a:p>
        </p:txBody>
      </p:sp>
      <p:pic>
        <p:nvPicPr>
          <p:cNvPr id="5122" name="Picture 2" descr="H:\Для информации\Приходские дела. Фильмы. Фотографии\Храм в Ветлужском\DSC_28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299" b="13923"/>
          <a:stretch/>
        </p:blipFill>
        <p:spPr bwMode="auto">
          <a:xfrm>
            <a:off x="5328424" y="342900"/>
            <a:ext cx="3268183" cy="416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5148064" y="980728"/>
            <a:ext cx="1512168" cy="417646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11960" y="5445224"/>
            <a:ext cx="15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Тайная вечеря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5464889"/>
            <a:ext cx="18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Образ Спасителя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7184178" y="2924944"/>
            <a:ext cx="1018632" cy="239974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27784" y="4725144"/>
            <a:ext cx="205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Образ Богородицы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4427984" y="2780928"/>
            <a:ext cx="1008112" cy="194421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1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850106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Bookman Old Style" panose="02050604050505020204" pitchFamily="18" charset="0"/>
              </a:rPr>
              <a:t>Строение иконостаса</a:t>
            </a:r>
            <a:endParaRPr lang="ru-RU" dirty="0">
              <a:solidFill>
                <a:srgbClr val="00B0F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124744"/>
            <a:ext cx="7211144" cy="50014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Иконостас обращен иконами к молящимся. Собрание верующих </a:t>
            </a:r>
            <a:r>
              <a:rPr lang="ru-RU" dirty="0" smtClean="0">
                <a:latin typeface="Bookman Old Style" panose="02050604050505020204" pitchFamily="18" charset="0"/>
              </a:rPr>
              <a:t>поставлено </a:t>
            </a:r>
            <a:r>
              <a:rPr lang="ru-RU" dirty="0">
                <a:latin typeface="Bookman Old Style" panose="02050604050505020204" pitchFamily="18" charset="0"/>
              </a:rPr>
              <a:t>лицом к лицу с собранием небожителей, </a:t>
            </a:r>
            <a:r>
              <a:rPr lang="ru-RU" dirty="0" smtClean="0">
                <a:latin typeface="Bookman Old Style" panose="02050604050505020204" pitchFamily="18" charset="0"/>
              </a:rPr>
              <a:t>присутствующих </a:t>
            </a:r>
            <a:r>
              <a:rPr lang="ru-RU" dirty="0">
                <a:latin typeface="Bookman Old Style" panose="02050604050505020204" pitchFamily="18" charset="0"/>
              </a:rPr>
              <a:t>в образах иконостаса</a:t>
            </a:r>
            <a:r>
              <a:rPr lang="ru-RU" dirty="0" smtClean="0">
                <a:latin typeface="Bookman Old Style" panose="02050604050505020204" pitchFamily="18" charset="0"/>
              </a:rPr>
              <a:t>. Таким образом Иконы</a:t>
            </a:r>
            <a:r>
              <a:rPr lang="ru-RU" dirty="0">
                <a:latin typeface="Bookman Old Style" panose="02050604050505020204" pitchFamily="18" charset="0"/>
              </a:rPr>
              <a:t> — это окошки, через которые святые смотрят на нас, а мы на них. У икон мы молимся, зажигаем свечи, делаем </a:t>
            </a:r>
            <a:r>
              <a:rPr lang="ru-RU" dirty="0" smtClean="0">
                <a:latin typeface="Bookman Old Style" panose="02050604050505020204" pitchFamily="18" charset="0"/>
              </a:rPr>
              <a:t>поклоны.</a:t>
            </a:r>
          </a:p>
          <a:p>
            <a:pPr marL="0" indent="0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Иконы </a:t>
            </a:r>
            <a:r>
              <a:rPr lang="ru-RU" dirty="0">
                <a:latin typeface="Bookman Old Style" panose="02050604050505020204" pitchFamily="18" charset="0"/>
              </a:rPr>
              <a:t>можно увидеть по всему </a:t>
            </a:r>
            <a:r>
              <a:rPr lang="ru-RU" dirty="0" smtClean="0">
                <a:latin typeface="Bookman Old Style" panose="02050604050505020204" pitchFamily="18" charset="0"/>
              </a:rPr>
              <a:t>храму, но</a:t>
            </a:r>
            <a:r>
              <a:rPr lang="ru-RU" dirty="0">
                <a:latin typeface="Bookman Old Style" panose="02050604050505020204" pitchFamily="18" charset="0"/>
              </a:rPr>
              <a:t> самые большие из них </a:t>
            </a:r>
            <a:r>
              <a:rPr lang="ru-RU" dirty="0" smtClean="0">
                <a:latin typeface="Bookman Old Style" panose="02050604050505020204" pitchFamily="18" charset="0"/>
              </a:rPr>
              <a:t>находятся </a:t>
            </a:r>
            <a:r>
              <a:rPr lang="ru-RU" dirty="0">
                <a:latin typeface="Bookman Old Style" panose="02050604050505020204" pitchFamily="18" charset="0"/>
              </a:rPr>
              <a:t>прямо перед нами — они составляют собой </a:t>
            </a:r>
            <a:r>
              <a:rPr lang="ru-RU" dirty="0" smtClean="0">
                <a:latin typeface="Bookman Old Style" panose="02050604050505020204" pitchFamily="18" charset="0"/>
              </a:rPr>
              <a:t>иконостас. В</a:t>
            </a:r>
            <a:r>
              <a:rPr lang="ru-RU" dirty="0">
                <a:latin typeface="Bookman Old Style" panose="02050604050505020204" pitchFamily="18" charset="0"/>
              </a:rPr>
              <a:t> иконостасе иконы расположены рядами.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33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0153" y="-15577"/>
            <a:ext cx="5493847" cy="6926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«Иконостас – граница между миром видимым и миром невидимым». </a:t>
            </a:r>
            <a:r>
              <a:rPr lang="ru-RU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Свящ.П.Флоренский</a:t>
            </a:r>
            <a:endParaRPr lang="ru-RU" i="1" dirty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272677"/>
            <a:ext cx="72362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Иконостас </a:t>
            </a:r>
            <a:r>
              <a:rPr lang="ru-RU" dirty="0" smtClean="0">
                <a:latin typeface="Bookman Old Style" panose="02050604050505020204" pitchFamily="18" charset="0"/>
              </a:rPr>
              <a:t>не закрывает </a:t>
            </a:r>
            <a:r>
              <a:rPr lang="ru-RU" dirty="0">
                <a:latin typeface="Bookman Old Style" panose="02050604050505020204" pitchFamily="18" charset="0"/>
              </a:rPr>
              <a:t>алтарь </a:t>
            </a:r>
            <a:r>
              <a:rPr lang="ru-RU" dirty="0" smtClean="0">
                <a:latin typeface="Bookman Old Style" panose="02050604050505020204" pitchFamily="18" charset="0"/>
              </a:rPr>
              <a:t>от верующих </a:t>
            </a:r>
            <a:r>
              <a:rPr lang="ru-RU" dirty="0">
                <a:latin typeface="Bookman Old Style" panose="02050604050505020204" pitchFamily="18" charset="0"/>
              </a:rPr>
              <a:t>в храме, </a:t>
            </a:r>
            <a:r>
              <a:rPr lang="ru-RU" dirty="0" smtClean="0">
                <a:latin typeface="Bookman Old Style" panose="02050604050505020204" pitchFamily="18" charset="0"/>
              </a:rPr>
              <a:t>а раскрывает </a:t>
            </a:r>
            <a:r>
              <a:rPr lang="ru-RU" dirty="0">
                <a:latin typeface="Bookman Old Style" panose="02050604050505020204" pitchFamily="18" charset="0"/>
              </a:rPr>
              <a:t>для </a:t>
            </a:r>
            <a:r>
              <a:rPr lang="ru-RU" dirty="0" smtClean="0">
                <a:latin typeface="Bookman Old Style" panose="02050604050505020204" pitchFamily="18" charset="0"/>
              </a:rPr>
              <a:t>них духовную сущность того</a:t>
            </a:r>
            <a:r>
              <a:rPr lang="ru-RU" dirty="0">
                <a:latin typeface="Bookman Old Style" panose="02050604050505020204" pitchFamily="18" charset="0"/>
              </a:rPr>
              <a:t>, что </a:t>
            </a:r>
            <a:r>
              <a:rPr lang="ru-RU" dirty="0" smtClean="0">
                <a:latin typeface="Bookman Old Style" panose="02050604050505020204" pitchFamily="18" charset="0"/>
              </a:rPr>
              <a:t>совершается в алтаре. Главное </a:t>
            </a:r>
            <a:r>
              <a:rPr lang="ru-RU" dirty="0">
                <a:latin typeface="Bookman Old Style" panose="02050604050505020204" pitchFamily="18" charset="0"/>
              </a:rPr>
              <a:t>место в иконостасе занимает,</a:t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>
                <a:latin typeface="Bookman Old Style" panose="02050604050505020204" pitchFamily="18" charset="0"/>
              </a:rPr>
              <a:t>конечно, изображение Творца Вселенной </a:t>
            </a:r>
            <a:r>
              <a:rPr lang="ru-RU" dirty="0" smtClean="0">
                <a:latin typeface="Bookman Old Style" panose="02050604050505020204" pitchFamily="18" charset="0"/>
              </a:rPr>
              <a:t>- Бога Троицы:</a:t>
            </a:r>
            <a:r>
              <a:rPr lang="ru-RU" dirty="0">
                <a:latin typeface="Bookman Old Style" panose="02050604050505020204" pitchFamily="18" charset="0"/>
              </a:rPr>
              <a:t/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 smtClean="0">
                <a:latin typeface="Bookman Old Style" panose="02050604050505020204" pitchFamily="18" charset="0"/>
              </a:rPr>
              <a:t>Бога Отца</a:t>
            </a:r>
            <a:r>
              <a:rPr lang="ru-RU" dirty="0">
                <a:latin typeface="Bookman Old Style" panose="02050604050505020204" pitchFamily="18" charset="0"/>
              </a:rPr>
              <a:t>,</a:t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 smtClean="0">
                <a:latin typeface="Bookman Old Style" panose="02050604050505020204" pitchFamily="18" charset="0"/>
              </a:rPr>
              <a:t>Бога Сына </a:t>
            </a:r>
            <a:r>
              <a:rPr lang="ru-RU" dirty="0">
                <a:latin typeface="Bookman Old Style" panose="02050604050505020204" pitchFamily="18" charset="0"/>
              </a:rPr>
              <a:t>и</a:t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 smtClean="0">
                <a:latin typeface="Bookman Old Style" panose="02050604050505020204" pitchFamily="18" charset="0"/>
              </a:rPr>
              <a:t>Бога Святого </a:t>
            </a:r>
            <a:r>
              <a:rPr lang="ru-RU" dirty="0">
                <a:latin typeface="Bookman Old Style" panose="02050604050505020204" pitchFamily="18" charset="0"/>
              </a:rPr>
              <a:t>Духа.</a:t>
            </a:r>
            <a:br>
              <a:rPr lang="ru-RU" dirty="0">
                <a:latin typeface="Bookman Old Style" panose="02050604050505020204" pitchFamily="18" charset="0"/>
              </a:rPr>
            </a:b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69" y="750615"/>
            <a:ext cx="5688101" cy="355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11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FFB665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1257</Words>
  <Application>Microsoft Office PowerPoint</Application>
  <PresentationFormat>Экран (4:3)</PresentationFormat>
  <Paragraphs>52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Общее устройство Иконостаса</vt:lpstr>
      <vt:lpstr>Что такое иконостас.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иконостаса</vt:lpstr>
      <vt:lpstr>Презентация PowerPoint</vt:lpstr>
      <vt:lpstr>Ряды иконостаса</vt:lpstr>
      <vt:lpstr>Презентация PowerPoint</vt:lpstr>
      <vt:lpstr>Местный ряд</vt:lpstr>
      <vt:lpstr>Праздничный ряд</vt:lpstr>
      <vt:lpstr>Деисусный ряд</vt:lpstr>
      <vt:lpstr>Пророческий ряд</vt:lpstr>
      <vt:lpstr>Праотеческий ряд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Общее устройство Иконостаса</dc:title>
  <dc:creator>Сергей</dc:creator>
  <cp:lastModifiedBy>Сергей</cp:lastModifiedBy>
  <cp:revision>27</cp:revision>
  <dcterms:created xsi:type="dcterms:W3CDTF">2015-10-28T12:57:58Z</dcterms:created>
  <dcterms:modified xsi:type="dcterms:W3CDTF">2015-10-31T08:56:23Z</dcterms:modified>
</cp:coreProperties>
</file>