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65" r:id="rId4"/>
    <p:sldId id="266" r:id="rId5"/>
    <p:sldId id="313" r:id="rId6"/>
    <p:sldId id="314" r:id="rId7"/>
    <p:sldId id="289" r:id="rId8"/>
    <p:sldId id="324" r:id="rId9"/>
    <p:sldId id="325" r:id="rId10"/>
    <p:sldId id="290" r:id="rId11"/>
    <p:sldId id="312" r:id="rId12"/>
    <p:sldId id="291" r:id="rId13"/>
    <p:sldId id="296" r:id="rId14"/>
    <p:sldId id="292" r:id="rId15"/>
    <p:sldId id="311" r:id="rId16"/>
    <p:sldId id="328" r:id="rId17"/>
    <p:sldId id="293" r:id="rId18"/>
    <p:sldId id="317" r:id="rId19"/>
    <p:sldId id="318" r:id="rId20"/>
    <p:sldId id="315" r:id="rId21"/>
    <p:sldId id="294" r:id="rId22"/>
    <p:sldId id="319" r:id="rId23"/>
    <p:sldId id="316" r:id="rId24"/>
    <p:sldId id="323" r:id="rId25"/>
    <p:sldId id="327" r:id="rId26"/>
    <p:sldId id="329" r:id="rId27"/>
    <p:sldId id="330" r:id="rId28"/>
    <p:sldId id="331" r:id="rId29"/>
    <p:sldId id="332" r:id="rId30"/>
    <p:sldId id="320" r:id="rId31"/>
    <p:sldId id="321" r:id="rId32"/>
    <p:sldId id="326" r:id="rId33"/>
    <p:sldId id="322" r:id="rId34"/>
    <p:sldId id="295" r:id="rId35"/>
    <p:sldId id="297" r:id="rId36"/>
    <p:sldId id="300" r:id="rId37"/>
    <p:sldId id="301" r:id="rId38"/>
    <p:sldId id="302" r:id="rId39"/>
    <p:sldId id="303" r:id="rId40"/>
    <p:sldId id="305" r:id="rId41"/>
    <p:sldId id="307" r:id="rId42"/>
    <p:sldId id="308" r:id="rId43"/>
    <p:sldId id="310" r:id="rId44"/>
    <p:sldId id="283" r:id="rId45"/>
    <p:sldId id="287" r:id="rId46"/>
    <p:sldId id="267" r:id="rId47"/>
    <p:sldId id="268" r:id="rId48"/>
    <p:sldId id="269" r:id="rId49"/>
    <p:sldId id="258" r:id="rId50"/>
    <p:sldId id="270" r:id="rId51"/>
    <p:sldId id="279" r:id="rId52"/>
    <p:sldId id="280" r:id="rId53"/>
    <p:sldId id="281" r:id="rId54"/>
    <p:sldId id="282" r:id="rId55"/>
    <p:sldId id="271" r:id="rId56"/>
    <p:sldId id="272" r:id="rId57"/>
    <p:sldId id="273" r:id="rId58"/>
    <p:sldId id="274" r:id="rId59"/>
    <p:sldId id="275" r:id="rId60"/>
    <p:sldId id="276" r:id="rId61"/>
    <p:sldId id="277" r:id="rId62"/>
    <p:sldId id="278" r:id="rId63"/>
    <p:sldId id="259" r:id="rId64"/>
    <p:sldId id="260" r:id="rId65"/>
    <p:sldId id="261" r:id="rId6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5564F5"/>
    <a:srgbClr val="0433FC"/>
    <a:srgbClr val="47C9F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510" y="-30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gradFill flip="none" rotWithShape="1">
          <a:gsLst>
            <a:gs pos="1000">
              <a:srgbClr val="0433FC"/>
            </a:gs>
            <a:gs pos="41000">
              <a:srgbClr val="5564F5"/>
            </a:gs>
            <a:gs pos="100000">
              <a:srgbClr val="47C9F7"/>
            </a:gs>
          </a:gsLst>
          <a:lin ang="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Образец заголовка</a:t>
            </a:r>
            <a:endParaRPr lang="ru-RU" dirty="0"/>
          </a:p>
        </p:txBody>
      </p:sp>
      <p:sp>
        <p:nvSpPr>
          <p:cNvPr id="3" name="Содержимое 2"/>
          <p:cNvSpPr>
            <a:spLocks noGrp="1"/>
          </p:cNvSpPr>
          <p:nvPr>
            <p:ph idx="1"/>
          </p:nvPr>
        </p:nvSpPr>
        <p:spPr/>
        <p:txBody>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10"/>
          </p:nvPr>
        </p:nvSpPr>
        <p:spPr/>
        <p:txBody>
          <a:bodyPr/>
          <a:lstStyle/>
          <a:p>
            <a:fld id="{B4C71EC6-210F-42DE-9C53-41977AD35B3D}" type="datetimeFigureOut">
              <a:rPr lang="ru-RU" smtClean="0"/>
              <a:t>14.11.2015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14.11.2015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14.11.2015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14.11.2015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14.11.2015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14.11.2015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14.11.2015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412777"/>
            <a:ext cx="7772400" cy="2187674"/>
          </a:xfrm>
        </p:spPr>
        <p:txBody>
          <a:bodyPr>
            <a:normAutofit/>
          </a:bodyPr>
          <a:lstStyle/>
          <a:p>
            <a:r>
              <a:rPr lang="ru-RU" b="1" dirty="0">
                <a:solidFill>
                  <a:schemeClr val="accent4"/>
                </a:solidFill>
                <a:latin typeface="Bookman Old Style" panose="02050604050505020204" pitchFamily="18" charset="0"/>
              </a:rPr>
              <a:t>Ангельские лики. </a:t>
            </a:r>
          </a:p>
        </p:txBody>
      </p:sp>
      <p:sp>
        <p:nvSpPr>
          <p:cNvPr id="4" name="Прямоугольник 3"/>
          <p:cNvSpPr/>
          <p:nvPr/>
        </p:nvSpPr>
        <p:spPr>
          <a:xfrm>
            <a:off x="3923928" y="116632"/>
            <a:ext cx="5076056" cy="1477328"/>
          </a:xfrm>
          <a:prstGeom prst="rect">
            <a:avLst/>
          </a:prstGeom>
        </p:spPr>
        <p:txBody>
          <a:bodyPr wrap="square">
            <a:spAutoFit/>
          </a:bodyPr>
          <a:lstStyle/>
          <a:p>
            <a:r>
              <a:rPr lang="ru-RU" dirty="0">
                <a:solidFill>
                  <a:srgbClr val="FFC000"/>
                </a:solidFill>
              </a:rPr>
              <a:t>Нет познания, которое не имело бы связи с верой; равно как нет и веры, которая не зависела бы от познания. </a:t>
            </a:r>
          </a:p>
          <a:p>
            <a:pPr algn="r"/>
            <a:r>
              <a:rPr lang="ru-RU" i="1" dirty="0">
                <a:solidFill>
                  <a:srgbClr val="FFC000"/>
                </a:solidFill>
              </a:rPr>
              <a:t>Пресвитер Климент Александрийский</a:t>
            </a:r>
          </a:p>
          <a:p>
            <a:endParaRPr lang="ru-RU" dirty="0"/>
          </a:p>
        </p:txBody>
      </p:sp>
      <p:sp>
        <p:nvSpPr>
          <p:cNvPr id="5" name="Подзаголовок 4"/>
          <p:cNvSpPr>
            <a:spLocks noGrp="1"/>
          </p:cNvSpPr>
          <p:nvPr>
            <p:ph type="subTitle" idx="1"/>
          </p:nvPr>
        </p:nvSpPr>
        <p:spPr/>
        <p:txBody>
          <a:bodyPr/>
          <a:lstStyle/>
          <a:p>
            <a:endParaRPr lang="ru-RU" dirty="0"/>
          </a:p>
        </p:txBody>
      </p:sp>
      <p:pic>
        <p:nvPicPr>
          <p:cNvPr id="8197" name="Picture 5" descr="http://i.ytimg.com/vi/tTqMketu7lY/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t="9313" b="9380"/>
          <a:stretch/>
        </p:blipFill>
        <p:spPr bwMode="auto">
          <a:xfrm>
            <a:off x="539552" y="2940881"/>
            <a:ext cx="8117938" cy="3712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78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9642"/>
            <a:ext cx="8229600" cy="1143000"/>
          </a:xfrm>
        </p:spPr>
        <p:txBody>
          <a:bodyPr/>
          <a:lstStyle/>
          <a:p>
            <a:r>
              <a:rPr lang="ru-RU" dirty="0">
                <a:solidFill>
                  <a:schemeClr val="bg2">
                    <a:lumMod val="40000"/>
                    <a:lumOff val="60000"/>
                  </a:schemeClr>
                </a:solidFill>
              </a:rPr>
              <a:t>Светлые Ангелы</a:t>
            </a:r>
          </a:p>
        </p:txBody>
      </p:sp>
      <p:sp>
        <p:nvSpPr>
          <p:cNvPr id="3" name="Объект 2"/>
          <p:cNvSpPr>
            <a:spLocks noGrp="1"/>
          </p:cNvSpPr>
          <p:nvPr>
            <p:ph idx="1"/>
          </p:nvPr>
        </p:nvSpPr>
        <p:spPr>
          <a:xfrm>
            <a:off x="467544" y="908720"/>
            <a:ext cx="8435280" cy="4425355"/>
          </a:xfrm>
        </p:spPr>
        <p:txBody>
          <a:bodyPr>
            <a:normAutofit fontScale="92500" lnSpcReduction="20000"/>
          </a:bodyPr>
          <a:lstStyle/>
          <a:p>
            <a:pPr marL="0" indent="0">
              <a:buNone/>
            </a:pPr>
            <a:r>
              <a:rPr lang="ru-RU" dirty="0"/>
              <a:t>Светлые ангелы служат Богу, охраняют нас от бесов и помогают нам совершать добро. Их очень-очень много: они окружают Престол Божий тысячами тысяч.</a:t>
            </a:r>
          </a:p>
          <a:p>
            <a:pPr marL="0" indent="0">
              <a:buNone/>
            </a:pPr>
            <a:r>
              <a:rPr lang="ru-RU" dirty="0"/>
              <a:t>    Мир ангельский – необъятный, но не все ангелы одинаковые. Одни находятся ближе к Богу, другие дальше и обладают они разными качествами – степенями совершенств.</a:t>
            </a:r>
          </a:p>
          <a:p>
            <a:pPr marL="0" indent="0">
              <a:buNone/>
            </a:pPr>
            <a:r>
              <a:rPr lang="ru-RU" dirty="0"/>
              <a:t>    </a:t>
            </a:r>
          </a:p>
        </p:txBody>
      </p:sp>
      <p:sp>
        <p:nvSpPr>
          <p:cNvPr id="4" name="Объект 2"/>
          <p:cNvSpPr txBox="1">
            <a:spLocks/>
          </p:cNvSpPr>
          <p:nvPr/>
        </p:nvSpPr>
        <p:spPr>
          <a:xfrm>
            <a:off x="4932040" y="1412776"/>
            <a:ext cx="4211960" cy="40939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ru-RU" dirty="0" smtClean="0">
              <a:solidFill>
                <a:srgbClr val="00B050"/>
              </a:solidFill>
            </a:endParaRPr>
          </a:p>
          <a:p>
            <a:pPr marL="0" indent="0">
              <a:buFont typeface="Arial" pitchFamily="34" charset="0"/>
              <a:buNone/>
            </a:pPr>
            <a:endParaRPr lang="ru-RU" dirty="0" smtClean="0">
              <a:solidFill>
                <a:srgbClr val="00B050"/>
              </a:solidFill>
            </a:endParaRPr>
          </a:p>
        </p:txBody>
      </p:sp>
    </p:spTree>
    <p:extLst>
      <p:ext uri="{BB962C8B-B14F-4D97-AF65-F5344CB8AC3E}">
        <p14:creationId xmlns:p14="http://schemas.microsoft.com/office/powerpoint/2010/main" val="2688457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766"/>
            <a:ext cx="8229600" cy="1143000"/>
          </a:xfrm>
        </p:spPr>
        <p:txBody>
          <a:bodyPr/>
          <a:lstStyle/>
          <a:p>
            <a:r>
              <a:rPr lang="ru-RU" b="1" dirty="0">
                <a:solidFill>
                  <a:schemeClr val="bg2">
                    <a:lumMod val="40000"/>
                    <a:lumOff val="60000"/>
                  </a:schemeClr>
                </a:solidFill>
              </a:rPr>
              <a:t>Ангельские ЛИКИ</a:t>
            </a:r>
          </a:p>
        </p:txBody>
      </p:sp>
      <p:sp>
        <p:nvSpPr>
          <p:cNvPr id="3" name="Объект 2"/>
          <p:cNvSpPr>
            <a:spLocks noGrp="1"/>
          </p:cNvSpPr>
          <p:nvPr>
            <p:ph idx="1"/>
          </p:nvPr>
        </p:nvSpPr>
        <p:spPr>
          <a:xfrm>
            <a:off x="3569934" y="980728"/>
            <a:ext cx="5466562" cy="5832648"/>
          </a:xfrm>
        </p:spPr>
        <p:txBody>
          <a:bodyPr>
            <a:normAutofit fontScale="55000" lnSpcReduction="20000"/>
          </a:bodyPr>
          <a:lstStyle/>
          <a:p>
            <a:pPr marL="0" indent="0">
              <a:buNone/>
            </a:pPr>
            <a:r>
              <a:rPr lang="ru-RU" dirty="0"/>
              <a:t>Ангелов очень много, они по-разному называются, их можно разделить на 3 большие группы - Ангельские ЛИКИ.</a:t>
            </a:r>
          </a:p>
          <a:p>
            <a:pPr marL="0" indent="0">
              <a:buNone/>
            </a:pPr>
            <a:r>
              <a:rPr lang="ru-RU" dirty="0"/>
              <a:t>Одни из ангелов стоят ближе к Богу, другие - дальше от Бога и ближе к миру земному.</a:t>
            </a:r>
          </a:p>
          <a:p>
            <a:pPr marL="0" indent="0">
              <a:buNone/>
            </a:pPr>
            <a:r>
              <a:rPr lang="ru-RU" dirty="0" smtClean="0"/>
              <a:t>Выделяют несколько </a:t>
            </a:r>
            <a:r>
              <a:rPr lang="ru-RU" dirty="0"/>
              <a:t>ликов – степеней:</a:t>
            </a:r>
          </a:p>
          <a:p>
            <a:r>
              <a:rPr lang="ru-RU" dirty="0"/>
              <a:t>Первый лик составляют бесплотные духи, находящиеся ближе других к Богу: Престолы, Херувимы и Серафимы.</a:t>
            </a:r>
          </a:p>
          <a:p>
            <a:r>
              <a:rPr lang="ru-RU" dirty="0"/>
              <a:t>Второй, средний лик – Власти, Господства и Силы.</a:t>
            </a:r>
          </a:p>
          <a:p>
            <a:r>
              <a:rPr lang="ru-RU" dirty="0"/>
              <a:t>Третий, более близкий к нам, – Ангелы, Архангелы и Начала.</a:t>
            </a:r>
          </a:p>
          <a:p>
            <a:pPr marL="0" indent="0">
              <a:buNone/>
            </a:pPr>
            <a:r>
              <a:rPr lang="ru-RU" dirty="0"/>
              <a:t>    Итак, ангелы разделяются на три лика, а в каждом лике находится по три чина</a:t>
            </a:r>
            <a:r>
              <a:rPr lang="ru-RU" dirty="0" smtClean="0"/>
              <a:t>.</a:t>
            </a:r>
            <a:r>
              <a:rPr lang="ru-RU" dirty="0"/>
              <a:t> Каждый чин несёт особенное служение и имеет своё название. Все чины Небесных Сил носят общее название </a:t>
            </a:r>
            <a:r>
              <a:rPr lang="ru-RU" dirty="0" smtClean="0"/>
              <a:t>Ангелов.</a:t>
            </a:r>
            <a:r>
              <a:rPr lang="ru-RU" dirty="0"/>
              <a:t> Господь открывает Свою волю высшим Ангелам, а они, в свою очередь, просвещают остальных. </a:t>
            </a:r>
          </a:p>
          <a:p>
            <a:pPr marL="0" indent="0">
              <a:buNone/>
            </a:pP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7" y="1484784"/>
            <a:ext cx="3494727" cy="3881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98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0648"/>
            <a:ext cx="8229600" cy="5865515"/>
          </a:xfrm>
        </p:spPr>
        <p:txBody>
          <a:bodyPr/>
          <a:lstStyle/>
          <a:p>
            <a:pPr marL="0" indent="0">
              <a:buNone/>
            </a:pPr>
            <a:r>
              <a:rPr lang="ru-RU" dirty="0"/>
              <a:t>Сообразно чинам ангелы наделены разными дарованиями Святого Духа – Духом мудрости и разума, Духом совета и крепости, Духом Страха Божия.</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305552"/>
            <a:ext cx="5011737"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80928"/>
            <a:ext cx="2914650"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641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2656" y="1484784"/>
            <a:ext cx="4269625" cy="510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83768" y="810601"/>
            <a:ext cx="4248472" cy="523220"/>
          </a:xfrm>
          <a:prstGeom prst="rect">
            <a:avLst/>
          </a:prstGeom>
          <a:noFill/>
        </p:spPr>
        <p:txBody>
          <a:bodyPr wrap="square" rtlCol="0">
            <a:spAutoFit/>
          </a:bodyPr>
          <a:lstStyle/>
          <a:p>
            <a:r>
              <a:rPr lang="ru-RU" sz="2800" b="1" dirty="0" smtClean="0">
                <a:solidFill>
                  <a:srgbClr val="FF0000"/>
                </a:solidFill>
              </a:rPr>
              <a:t>9 ангельских чинов</a:t>
            </a:r>
            <a:endParaRPr lang="ru-RU" sz="2800" b="1" dirty="0">
              <a:solidFill>
                <a:srgbClr val="FF0000"/>
              </a:solidFill>
            </a:endParaRPr>
          </a:p>
        </p:txBody>
      </p:sp>
    </p:spTree>
    <p:extLst>
      <p:ext uri="{BB962C8B-B14F-4D97-AF65-F5344CB8AC3E}">
        <p14:creationId xmlns:p14="http://schemas.microsoft.com/office/powerpoint/2010/main" val="2402358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797192"/>
            <a:ext cx="4464496" cy="864096"/>
          </a:xfrm>
        </p:spPr>
        <p:txBody>
          <a:bodyPr>
            <a:normAutofit fontScale="90000"/>
          </a:bodyPr>
          <a:lstStyle/>
          <a:p>
            <a:r>
              <a:rPr lang="ru-RU" dirty="0" smtClean="0">
                <a:solidFill>
                  <a:srgbClr val="FFC000"/>
                </a:solidFill>
              </a:rPr>
              <a:t>1.1. Серафимы</a:t>
            </a:r>
            <a:endParaRPr lang="ru-RU" dirty="0">
              <a:solidFill>
                <a:srgbClr val="FFC000"/>
              </a:solidFill>
            </a:endParaRPr>
          </a:p>
        </p:txBody>
      </p:sp>
      <p:sp>
        <p:nvSpPr>
          <p:cNvPr id="3" name="Объект 2"/>
          <p:cNvSpPr>
            <a:spLocks noGrp="1"/>
          </p:cNvSpPr>
          <p:nvPr>
            <p:ph idx="1"/>
          </p:nvPr>
        </p:nvSpPr>
        <p:spPr>
          <a:xfrm>
            <a:off x="132572" y="4814147"/>
            <a:ext cx="8928992" cy="2043854"/>
          </a:xfrm>
        </p:spPr>
        <p:txBody>
          <a:bodyPr>
            <a:normAutofit fontScale="55000" lnSpcReduction="20000"/>
          </a:bodyPr>
          <a:lstStyle/>
          <a:p>
            <a:pPr marL="0" indent="0">
              <a:buNone/>
            </a:pPr>
            <a:r>
              <a:rPr lang="ru-RU" dirty="0"/>
              <a:t>Из всех Небесных чинов Серафимы – самые ближайшие к Богу. Для Серафимов Бог – это Любовь. Название «Серафим» означает «пламенный», «огненный». Пламенная Божественная Любовь приводит Серафимов в священный трепет. </a:t>
            </a:r>
            <a:r>
              <a:rPr lang="ru-RU" dirty="0" smtClean="0"/>
              <a:t>Они </a:t>
            </a:r>
            <a:r>
              <a:rPr lang="ru-RU" dirty="0"/>
              <a:t>изображаются возле престола Вседержителя в виде существ с человеческим ликом в окружении шести красных крыльев. Красный цвет – символ пламенной любви к Богу.</a:t>
            </a:r>
          </a:p>
          <a:p>
            <a:pPr marL="0" indent="0">
              <a:buNone/>
            </a:pPr>
            <a:r>
              <a:rPr lang="ru-RU" dirty="0" smtClean="0"/>
              <a:t>Серафимы </a:t>
            </a:r>
            <a:r>
              <a:rPr lang="ru-RU" dirty="0"/>
              <a:t>закрывают двумя крылами свои лица, двумя крылами – ноги, а с помощью двух летают. Так их и изображают на фресках и иконах</a:t>
            </a:r>
            <a:r>
              <a:rPr lang="ru-RU" dirty="0" smtClean="0"/>
              <a:t>.</a:t>
            </a:r>
            <a:endParaRPr lang="ru-RU" dirty="0">
              <a:solidFill>
                <a:schemeClr val="bg2">
                  <a:lumMod val="50000"/>
                </a:schemeClr>
              </a:solidFill>
            </a:endParaRPr>
          </a:p>
        </p:txBody>
      </p:sp>
      <p:sp>
        <p:nvSpPr>
          <p:cNvPr id="7" name="Прямоугольник 6"/>
          <p:cNvSpPr/>
          <p:nvPr/>
        </p:nvSpPr>
        <p:spPr>
          <a:xfrm>
            <a:off x="2267744" y="188640"/>
            <a:ext cx="4658648" cy="707886"/>
          </a:xfrm>
          <a:prstGeom prst="rect">
            <a:avLst/>
          </a:prstGeom>
        </p:spPr>
        <p:txBody>
          <a:bodyPr wrap="none">
            <a:spAutoFit/>
          </a:bodyPr>
          <a:lstStyle/>
          <a:p>
            <a:r>
              <a:rPr lang="ru-RU" sz="4000" dirty="0" smtClean="0">
                <a:solidFill>
                  <a:srgbClr val="FFC000"/>
                </a:solidFill>
              </a:rPr>
              <a:t>1 ангельский лик</a:t>
            </a:r>
            <a:endParaRPr lang="ru-RU" sz="4000" dirty="0">
              <a:solidFill>
                <a:srgbClr val="FFC000"/>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1159" y="1556791"/>
            <a:ext cx="5011316" cy="3257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376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chemeClr val="bg2">
                    <a:lumMod val="60000"/>
                    <a:lumOff val="40000"/>
                  </a:schemeClr>
                </a:solidFill>
              </a:rPr>
              <a:t>1.2. Херувимы</a:t>
            </a:r>
            <a:r>
              <a:rPr lang="ru-RU" dirty="0">
                <a:solidFill>
                  <a:schemeClr val="bg2">
                    <a:lumMod val="50000"/>
                  </a:schemeClr>
                </a:solidFill>
              </a:rPr>
              <a:t/>
            </a:r>
            <a:br>
              <a:rPr lang="ru-RU" dirty="0">
                <a:solidFill>
                  <a:schemeClr val="bg2">
                    <a:lumMod val="50000"/>
                  </a:schemeClr>
                </a:solidFill>
              </a:rPr>
            </a:br>
            <a:endParaRPr lang="ru-RU" dirty="0">
              <a:solidFill>
                <a:schemeClr val="bg2">
                  <a:lumMod val="50000"/>
                </a:schemeClr>
              </a:solidFill>
            </a:endParaRPr>
          </a:p>
        </p:txBody>
      </p:sp>
      <p:sp>
        <p:nvSpPr>
          <p:cNvPr id="5" name="Прямоугольник 4"/>
          <p:cNvSpPr/>
          <p:nvPr/>
        </p:nvSpPr>
        <p:spPr>
          <a:xfrm>
            <a:off x="2692527" y="836712"/>
            <a:ext cx="6343969" cy="5632311"/>
          </a:xfrm>
          <a:prstGeom prst="rect">
            <a:avLst/>
          </a:prstGeom>
        </p:spPr>
        <p:txBody>
          <a:bodyPr wrap="square">
            <a:spAutoFit/>
          </a:bodyPr>
          <a:lstStyle/>
          <a:p>
            <a:r>
              <a:rPr lang="ru-RU" dirty="0"/>
              <a:t>Слово Херувим в переводе с древнееврейского означает «мудрость». Это значит, что Херувимы обладают высшей духовной мудростью. На иконах они изображаются в виде человеческого лика, окруженного шестью или </a:t>
            </a:r>
            <a:r>
              <a:rPr lang="ru-RU" u="sng" dirty="0"/>
              <a:t>четырьмя крыльями </a:t>
            </a:r>
            <a:r>
              <a:rPr lang="ru-RU" dirty="0"/>
              <a:t>голубого или зеленого цвета. Херувимы предстоят престолу Божию. Их часто изображают держащими престол, на котором восседает </a:t>
            </a:r>
            <a:r>
              <a:rPr lang="ru-RU" dirty="0" smtClean="0"/>
              <a:t>сам Господь</a:t>
            </a:r>
            <a:r>
              <a:rPr lang="ru-RU" dirty="0"/>
              <a:t>. </a:t>
            </a:r>
            <a:endParaRPr lang="ru-RU" dirty="0" smtClean="0"/>
          </a:p>
          <a:p>
            <a:r>
              <a:rPr lang="ru-RU" dirty="0"/>
              <a:t>В Ветхом Завете, в повествовании о грехопадении и изгнании первых людей из рая говорится, что Херувим был поставлен с огненным мечем охранять двери рая. Много упоминаний об ангелах и в Новом Завете. Они являлись вестниками самых главных событий новозаветного откровения. </a:t>
            </a:r>
            <a:r>
              <a:rPr lang="ru-RU" dirty="0"/>
              <a:t>Через Херувимов посылается премудрость и просвещение для истинного </a:t>
            </a:r>
            <a:r>
              <a:rPr lang="ru-RU" dirty="0" err="1"/>
              <a:t>Богопознания</a:t>
            </a:r>
            <a:r>
              <a:rPr lang="ru-RU" dirty="0"/>
              <a:t>.</a:t>
            </a:r>
          </a:p>
          <a:p>
            <a:r>
              <a:rPr lang="ru-RU" dirty="0" smtClean="0"/>
              <a:t>Херувимы с </a:t>
            </a:r>
            <a:r>
              <a:rPr lang="ru-RU" dirty="0"/>
              <a:t>пламенным </a:t>
            </a:r>
            <a:r>
              <a:rPr lang="ru-RU" dirty="0" smtClean="0"/>
              <a:t>мечом обращающимся </a:t>
            </a:r>
            <a:r>
              <a:rPr lang="ru-RU" dirty="0"/>
              <a:t>охранять двери </a:t>
            </a:r>
            <a:r>
              <a:rPr lang="ru-RU" dirty="0" smtClean="0"/>
              <a:t>рая. Их поставил Господь после грехопадения первых людей.</a:t>
            </a:r>
            <a:r>
              <a:rPr lang="ru-RU" dirty="0" smtClean="0">
                <a:solidFill>
                  <a:srgbClr val="FF0000"/>
                </a:solidFill>
              </a:rPr>
              <a:t> </a:t>
            </a:r>
            <a:endParaRPr lang="ru-RU" dirty="0">
              <a:solidFill>
                <a:srgbClr val="00B050"/>
              </a:solidFill>
            </a:endParaRPr>
          </a:p>
          <a:p>
            <a:endParaRPr lang="ru-RU" dirty="0">
              <a:solidFill>
                <a:srgbClr val="00B05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68760"/>
            <a:ext cx="2585022" cy="338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480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0203" y="1600200"/>
            <a:ext cx="688359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6983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7744" y="188640"/>
            <a:ext cx="4752528" cy="707886"/>
          </a:xfrm>
          <a:prstGeom prst="rect">
            <a:avLst/>
          </a:prstGeom>
        </p:spPr>
        <p:txBody>
          <a:bodyPr wrap="square">
            <a:spAutoFit/>
          </a:bodyPr>
          <a:lstStyle/>
          <a:p>
            <a:r>
              <a:rPr lang="ru-RU" sz="4000" b="1" dirty="0" smtClean="0">
                <a:solidFill>
                  <a:schemeClr val="bg2">
                    <a:lumMod val="60000"/>
                    <a:lumOff val="40000"/>
                  </a:schemeClr>
                </a:solidFill>
              </a:rPr>
              <a:t>1.3. Престолы</a:t>
            </a:r>
            <a:endParaRPr lang="ru-RU" sz="4000" b="1" dirty="0">
              <a:solidFill>
                <a:schemeClr val="bg2">
                  <a:lumMod val="60000"/>
                  <a:lumOff val="40000"/>
                </a:schemeClr>
              </a:solidFill>
            </a:endParaRPr>
          </a:p>
        </p:txBody>
      </p:sp>
      <p:sp>
        <p:nvSpPr>
          <p:cNvPr id="5" name="Прямоугольник 4"/>
          <p:cNvSpPr/>
          <p:nvPr/>
        </p:nvSpPr>
        <p:spPr>
          <a:xfrm>
            <a:off x="3923928" y="1052736"/>
            <a:ext cx="5112568" cy="4247317"/>
          </a:xfrm>
          <a:prstGeom prst="rect">
            <a:avLst/>
          </a:prstGeom>
        </p:spPr>
        <p:txBody>
          <a:bodyPr wrap="square">
            <a:spAutoFit/>
          </a:bodyPr>
          <a:lstStyle/>
          <a:p>
            <a:r>
              <a:rPr lang="ru-RU" dirty="0"/>
              <a:t>Престолы - Богоносные по благодати ангелы. </a:t>
            </a:r>
            <a:r>
              <a:rPr lang="ru-RU" dirty="0" smtClean="0"/>
              <a:t>Престолы </a:t>
            </a:r>
            <a:r>
              <a:rPr lang="ru-RU" dirty="0"/>
              <a:t>не только ощущают и воспевают величие Божие, но и сами исполнены этого величия и другим дают его чувствовать. Бывают минуты, когда человек с какой-то особенной силой чувствует величие Божие: блеск молнии, дивные виды природы, богослужение в великолепном храме… Ощущения величия Божия появляются в нас не без влияния Престолов</a:t>
            </a:r>
            <a:r>
              <a:rPr lang="ru-RU" dirty="0" smtClean="0"/>
              <a:t>.</a:t>
            </a:r>
            <a:r>
              <a:rPr lang="ru-RU" dirty="0"/>
              <a:t> Они служат правосудию Божию. На них Господь восседает как на престоле и изрекает Суд Свой.</a:t>
            </a:r>
          </a:p>
          <a:p>
            <a:endParaRPr lang="ru-RU" dirty="0">
              <a:solidFill>
                <a:schemeClr val="bg2">
                  <a:lumMod val="50000"/>
                </a:schemeClr>
              </a:solidFill>
            </a:endParaRPr>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181" t="-1037" b="-1"/>
          <a:stretch/>
        </p:blipFill>
        <p:spPr bwMode="auto">
          <a:xfrm>
            <a:off x="539552" y="878956"/>
            <a:ext cx="2975992" cy="4561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342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31840" y="1340768"/>
            <a:ext cx="5637312" cy="4597971"/>
          </a:xfrm>
        </p:spPr>
        <p:txBody>
          <a:bodyPr>
            <a:normAutofit fontScale="92500" lnSpcReduction="10000"/>
          </a:bodyPr>
          <a:lstStyle/>
          <a:p>
            <a:pPr marL="0" indent="0">
              <a:buNone/>
            </a:pPr>
            <a:r>
              <a:rPr lang="ru-RU" dirty="0"/>
              <a:t>Господства </a:t>
            </a:r>
            <a:r>
              <a:rPr lang="ru-RU" dirty="0" smtClean="0"/>
              <a:t>владычествуют </a:t>
            </a:r>
            <a:r>
              <a:rPr lang="ru-RU" dirty="0"/>
              <a:t>над последующими чинами Ангелов. Они наставляют поставленных от Бога земных властителей мудрому управлению. Господства учат владеть чувствами, укрощать греховные вожделения, </a:t>
            </a:r>
            <a:r>
              <a:rPr lang="ru-RU" dirty="0" smtClean="0"/>
              <a:t>побеждать </a:t>
            </a:r>
            <a:r>
              <a:rPr lang="ru-RU" dirty="0"/>
              <a:t>искушения.</a:t>
            </a:r>
          </a:p>
          <a:p>
            <a:pPr marL="0" indent="0">
              <a:buNone/>
            </a:pPr>
            <a:endParaRPr lang="ru-RU" dirty="0"/>
          </a:p>
        </p:txBody>
      </p:sp>
      <p:sp>
        <p:nvSpPr>
          <p:cNvPr id="4" name="Заголовок 3"/>
          <p:cNvSpPr>
            <a:spLocks noGrp="1"/>
          </p:cNvSpPr>
          <p:nvPr>
            <p:ph type="title"/>
          </p:nvPr>
        </p:nvSpPr>
        <p:spPr>
          <a:xfrm>
            <a:off x="1835696" y="740025"/>
            <a:ext cx="5400600" cy="769441"/>
          </a:xfrm>
          <a:prstGeom prst="rect">
            <a:avLst/>
          </a:prstGeom>
        </p:spPr>
        <p:txBody>
          <a:bodyPr wrap="square">
            <a:spAutoFit/>
          </a:bodyPr>
          <a:lstStyle/>
          <a:p>
            <a:r>
              <a:rPr lang="ru-RU" dirty="0" smtClean="0">
                <a:solidFill>
                  <a:srgbClr val="FFC000"/>
                </a:solidFill>
              </a:rPr>
              <a:t>2.1. Господства</a:t>
            </a:r>
            <a:endParaRPr lang="ru-RU" dirty="0">
              <a:solidFill>
                <a:srgbClr val="FFC000"/>
              </a:solidFill>
            </a:endParaRPr>
          </a:p>
        </p:txBody>
      </p:sp>
      <p:sp>
        <p:nvSpPr>
          <p:cNvPr id="5" name="Прямоугольник 4"/>
          <p:cNvSpPr/>
          <p:nvPr/>
        </p:nvSpPr>
        <p:spPr>
          <a:xfrm>
            <a:off x="2411760" y="188640"/>
            <a:ext cx="4822154" cy="707886"/>
          </a:xfrm>
          <a:prstGeom prst="rect">
            <a:avLst/>
          </a:prstGeom>
        </p:spPr>
        <p:txBody>
          <a:bodyPr wrap="none">
            <a:spAutoFit/>
          </a:bodyPr>
          <a:lstStyle/>
          <a:p>
            <a:r>
              <a:rPr lang="ru-RU" sz="4000" dirty="0" smtClean="0">
                <a:solidFill>
                  <a:srgbClr val="FFC000"/>
                </a:solidFill>
              </a:rPr>
              <a:t>2 ангельский лик.</a:t>
            </a:r>
            <a:endParaRPr lang="ru-RU" sz="4000" dirty="0">
              <a:solidFill>
                <a:srgbClr val="FFC000"/>
              </a:solidFill>
            </a:endParaRPr>
          </a:p>
        </p:txBody>
      </p:sp>
      <p:pic>
        <p:nvPicPr>
          <p:cNvPr id="13316" name="Picture 4" descr="http://www.ruicon.ru/images/iconografy/icons/Dionisiat_grek_fresko/22_dionisia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6792"/>
            <a:ext cx="2679237" cy="3868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899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196752"/>
            <a:ext cx="8229600" cy="4929411"/>
          </a:xfrm>
        </p:spPr>
        <p:txBody>
          <a:bodyPr>
            <a:normAutofit/>
          </a:bodyPr>
          <a:lstStyle/>
          <a:p>
            <a:pPr marL="0" indent="0">
              <a:buNone/>
            </a:pPr>
            <a:r>
              <a:rPr lang="ru-RU" dirty="0" smtClean="0"/>
              <a:t>Силы исполняют </a:t>
            </a:r>
            <a:r>
              <a:rPr lang="ru-RU" dirty="0"/>
              <a:t>волю Божию. Они творят чудеса и ниспосылают благодать чудотворения и прозорливости угодникам Божиим. Силы помогают людям в несении послушаний, укрепляют в терпении, даруют духовную крепость и мужество.</a:t>
            </a:r>
          </a:p>
          <a:p>
            <a:pPr marL="0" indent="0">
              <a:buNone/>
            </a:pPr>
            <a:endParaRPr lang="ru-RU" dirty="0"/>
          </a:p>
        </p:txBody>
      </p:sp>
      <p:sp>
        <p:nvSpPr>
          <p:cNvPr id="4" name="Заголовок 3"/>
          <p:cNvSpPr>
            <a:spLocks noGrp="1"/>
          </p:cNvSpPr>
          <p:nvPr>
            <p:ph type="title"/>
          </p:nvPr>
        </p:nvSpPr>
        <p:spPr>
          <a:xfrm>
            <a:off x="3222111" y="492195"/>
            <a:ext cx="2699777" cy="707886"/>
          </a:xfrm>
          <a:prstGeom prst="rect">
            <a:avLst/>
          </a:prstGeom>
        </p:spPr>
        <p:txBody>
          <a:bodyPr wrap="none">
            <a:spAutoFit/>
          </a:bodyPr>
          <a:lstStyle/>
          <a:p>
            <a:pPr lvl="0">
              <a:spcBef>
                <a:spcPct val="20000"/>
              </a:spcBef>
            </a:pPr>
            <a:r>
              <a:rPr lang="ru-RU" sz="4000" dirty="0" smtClean="0">
                <a:solidFill>
                  <a:schemeClr val="bg2">
                    <a:lumMod val="40000"/>
                    <a:lumOff val="60000"/>
                  </a:schemeClr>
                </a:solidFill>
              </a:rPr>
              <a:t>2.2. Силы</a:t>
            </a:r>
            <a:endParaRPr lang="ru-RU" sz="4000" dirty="0">
              <a:solidFill>
                <a:schemeClr val="bg2">
                  <a:lumMod val="40000"/>
                  <a:lumOff val="60000"/>
                </a:schemeClr>
              </a:solidFill>
            </a:endParaRPr>
          </a:p>
        </p:txBody>
      </p:sp>
    </p:spTree>
    <p:extLst>
      <p:ext uri="{BB962C8B-B14F-4D97-AF65-F5344CB8AC3E}">
        <p14:creationId xmlns:p14="http://schemas.microsoft.com/office/powerpoint/2010/main" val="427717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056856"/>
            <a:ext cx="5292080" cy="4100336"/>
          </a:xfrm>
        </p:spPr>
        <p:txBody>
          <a:bodyPr>
            <a:normAutofit fontScale="25000" lnSpcReduction="20000"/>
          </a:bodyPr>
          <a:lstStyle/>
          <a:p>
            <a:pPr marL="0" indent="0">
              <a:buNone/>
            </a:pPr>
            <a:r>
              <a:rPr lang="ru-RU" dirty="0"/>
              <a:t> </a:t>
            </a:r>
            <a:r>
              <a:rPr lang="ru-RU" sz="4800" dirty="0"/>
              <a:t>В начале, когда еще не было ни мира, ни человека, Бог сотворил мир невидимый – мир духов или ангелов. </a:t>
            </a:r>
            <a:r>
              <a:rPr lang="ru-RU" sz="4800" b="1" dirty="0">
                <a:solidFill>
                  <a:srgbClr val="C00000"/>
                </a:solidFill>
              </a:rPr>
              <a:t>Ангелы</a:t>
            </a:r>
            <a:r>
              <a:rPr lang="ru-RU" sz="4800" dirty="0"/>
              <a:t> – </a:t>
            </a:r>
            <a:r>
              <a:rPr lang="ru-RU" sz="4800" dirty="0" smtClean="0"/>
              <a:t> это духи </a:t>
            </a:r>
            <a:r>
              <a:rPr lang="ru-RU" sz="4800" dirty="0"/>
              <a:t>бестелесные (без тела, поэтому и невидимы) и </a:t>
            </a:r>
            <a:r>
              <a:rPr lang="ru-RU" sz="4800" dirty="0" smtClean="0"/>
              <a:t>бессмертные, имеющие </a:t>
            </a:r>
            <a:r>
              <a:rPr lang="ru-RU" sz="4800" dirty="0"/>
              <a:t>разум, волю, знание</a:t>
            </a:r>
            <a:r>
              <a:rPr lang="ru-RU" sz="4800" dirty="0" smtClean="0"/>
              <a:t>.</a:t>
            </a:r>
            <a:r>
              <a:rPr lang="ru-RU" sz="4800" dirty="0"/>
              <a:t> Об этом мы говорим в Символе Веры: "Верую во единого Бога... Творца небу и земли, видимым же всем и невидимым". </a:t>
            </a:r>
          </a:p>
          <a:p>
            <a:pPr marL="0" indent="0">
              <a:buNone/>
            </a:pPr>
            <a:r>
              <a:rPr lang="ru-RU" sz="4800" dirty="0" smtClean="0"/>
              <a:t>    </a:t>
            </a:r>
            <a:r>
              <a:rPr lang="ru-RU" sz="4800" dirty="0"/>
              <a:t>Слово </a:t>
            </a:r>
            <a:r>
              <a:rPr lang="ru-RU" sz="4800" u="sng" dirty="0">
                <a:solidFill>
                  <a:srgbClr val="C00000"/>
                </a:solidFill>
              </a:rPr>
              <a:t>«ангел»</a:t>
            </a:r>
            <a:r>
              <a:rPr lang="ru-RU" sz="4800" dirty="0">
                <a:solidFill>
                  <a:srgbClr val="C00000"/>
                </a:solidFill>
              </a:rPr>
              <a:t> значит </a:t>
            </a:r>
            <a:r>
              <a:rPr lang="ru-RU" sz="4800" u="sng" dirty="0">
                <a:solidFill>
                  <a:srgbClr val="C00000"/>
                </a:solidFill>
              </a:rPr>
              <a:t>«вестник». </a:t>
            </a:r>
            <a:r>
              <a:rPr lang="ru-RU" sz="4800" dirty="0"/>
              <a:t>Их основное предназначение – возвещать людям волю Божию. Ангелы - духи бесплотные, и поэтому </a:t>
            </a:r>
            <a:r>
              <a:rPr lang="ru-RU" sz="4800" dirty="0" smtClean="0"/>
              <a:t>невидимые нами. Иногда</a:t>
            </a:r>
            <a:r>
              <a:rPr lang="ru-RU" sz="4800" dirty="0"/>
              <a:t>, когда Бог того хочет, ангелы являются людям в человеческом </a:t>
            </a:r>
            <a:r>
              <a:rPr lang="ru-RU" sz="4800" dirty="0" smtClean="0"/>
              <a:t>облике, чтобы возвестить </a:t>
            </a:r>
            <a:r>
              <a:rPr lang="ru-RU" sz="4800" dirty="0"/>
              <a:t>Свою волю</a:t>
            </a:r>
            <a:r>
              <a:rPr lang="ru-RU" sz="4800" dirty="0" smtClean="0"/>
              <a:t>. </a:t>
            </a:r>
            <a:r>
              <a:rPr lang="ru-RU" sz="4800" dirty="0"/>
              <a:t>Новозаветное Откровение содержит очень много сообщений и упоминаний об ангелах. Ангел возвестил </a:t>
            </a:r>
            <a:r>
              <a:rPr lang="ru-RU" sz="4800" dirty="0" err="1"/>
              <a:t>Захарии</a:t>
            </a:r>
            <a:r>
              <a:rPr lang="ru-RU" sz="4800" dirty="0"/>
              <a:t> зачатие Предтечи, ангел возвестил Пресвятой Деве Марии рождение Спасителя и являлся во сне Иосифу, многочисленное воинство ангелов воспело славу рождества Христова, ангел благовествовал пастухам рождение Спасителя, удержал волхвов от возвращения к Ироду, ангелы служили Иисусу Христу по искушении Его в пустыне, ангел явился для укрепления Его в саду Гефсиманском, ангелы возвестили мироносицам о воскресении Его, а апостолам при вознесении Его на небо о втором Его пришествии. Ангелы разрешили узы Петра и других апостолов</a:t>
            </a:r>
            <a:r>
              <a:rPr lang="ru-RU" sz="4800" dirty="0" smtClean="0"/>
              <a:t>. </a:t>
            </a:r>
            <a:r>
              <a:rPr lang="ru-RU" sz="4800" dirty="0" smtClean="0"/>
              <a:t>Поскольку </a:t>
            </a:r>
            <a:r>
              <a:rPr lang="ru-RU" sz="4800" dirty="0"/>
              <a:t>Ангелы бестелесные, то они быстро проходят небесные пространства, появляясь там, где им следует действовать. Священное Писание изображает Ангелов то сходящими с неба на землю, то восходящими с земли на небо. Они не могут находиться в одно и тоже время и на небе, и на земле. По своей природе Ангелы бессмертны, однако их бессмертие зависит, как и бессмертие человеческих душ, от воли и милости Божией.</a:t>
            </a:r>
          </a:p>
          <a:p>
            <a:pPr marL="0" indent="0">
              <a:buNone/>
            </a:pPr>
            <a:endParaRPr lang="ru-RU" sz="3400" dirty="0">
              <a:solidFill>
                <a:srgbClr val="FFC000"/>
              </a:solidFill>
            </a:endParaRPr>
          </a:p>
        </p:txBody>
      </p:sp>
      <p:sp>
        <p:nvSpPr>
          <p:cNvPr id="6" name="Прямоугольник 5"/>
          <p:cNvSpPr/>
          <p:nvPr/>
        </p:nvSpPr>
        <p:spPr>
          <a:xfrm>
            <a:off x="611560" y="0"/>
            <a:ext cx="8136904" cy="1200329"/>
          </a:xfrm>
          <a:prstGeom prst="rect">
            <a:avLst/>
          </a:prstGeom>
        </p:spPr>
        <p:txBody>
          <a:bodyPr wrap="square">
            <a:spAutoFit/>
          </a:bodyPr>
          <a:lstStyle/>
          <a:p>
            <a:pPr algn="ctr"/>
            <a:r>
              <a:rPr lang="ru-RU" sz="3600" b="1" dirty="0">
                <a:solidFill>
                  <a:srgbClr val="FFC000"/>
                </a:solidFill>
                <a:ea typeface="+mj-ea"/>
                <a:cs typeface="+mj-cs"/>
              </a:rPr>
              <a:t>Сотворение неба и устроение ангельского мира</a:t>
            </a:r>
            <a:endParaRPr lang="ru-RU" sz="3600" dirty="0">
              <a:solidFill>
                <a:srgbClr val="FFC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412776"/>
            <a:ext cx="3510227" cy="2960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2511736" y="5229200"/>
            <a:ext cx="6606480" cy="1600438"/>
          </a:xfrm>
          <a:prstGeom prst="rect">
            <a:avLst/>
          </a:prstGeom>
        </p:spPr>
        <p:txBody>
          <a:bodyPr wrap="square">
            <a:spAutoFit/>
          </a:bodyPr>
          <a:lstStyle/>
          <a:p>
            <a:r>
              <a:rPr lang="ru-RU" sz="1400" dirty="0"/>
              <a:t>На иконах ангелов изображают с крыльями потому, что они могут быстро перемещаться в пространстве, исполняя волю Божью.</a:t>
            </a:r>
          </a:p>
          <a:p>
            <a:r>
              <a:rPr lang="ru-RU" sz="1400" dirty="0"/>
              <a:t>    Бог сотворил великое множество ангелов, и все они были добрыми, любили своего Создателя и слушались Его. Они, как и люди, были наделены свободной волей и могли выбирать между послушанием и противлением Богу, между добром и злом. По своей природе Ангелы – деятельные духи, имеющие разум, волю, знание. </a:t>
            </a:r>
          </a:p>
        </p:txBody>
      </p:sp>
    </p:spTree>
    <p:extLst>
      <p:ext uri="{BB962C8B-B14F-4D97-AF65-F5344CB8AC3E}">
        <p14:creationId xmlns:p14="http://schemas.microsoft.com/office/powerpoint/2010/main" val="2688627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chemeClr val="bg2">
                    <a:lumMod val="40000"/>
                    <a:lumOff val="60000"/>
                  </a:schemeClr>
                </a:solidFill>
              </a:rPr>
              <a:t>2.3. Власти</a:t>
            </a:r>
            <a:r>
              <a:rPr lang="ru-RU" dirty="0">
                <a:solidFill>
                  <a:schemeClr val="bg2">
                    <a:lumMod val="40000"/>
                    <a:lumOff val="60000"/>
                  </a:schemeClr>
                </a:solidFill>
              </a:rPr>
              <a:t/>
            </a:r>
            <a:br>
              <a:rPr lang="ru-RU" dirty="0">
                <a:solidFill>
                  <a:schemeClr val="bg2">
                    <a:lumMod val="40000"/>
                    <a:lumOff val="60000"/>
                  </a:schemeClr>
                </a:solidFill>
              </a:rPr>
            </a:br>
            <a:endParaRPr lang="ru-RU" dirty="0">
              <a:solidFill>
                <a:schemeClr val="bg2">
                  <a:lumMod val="40000"/>
                  <a:lumOff val="60000"/>
                </a:schemeClr>
              </a:solidFill>
            </a:endParaRPr>
          </a:p>
        </p:txBody>
      </p:sp>
      <p:sp>
        <p:nvSpPr>
          <p:cNvPr id="4" name="Объект 2"/>
          <p:cNvSpPr>
            <a:spLocks noGrp="1"/>
          </p:cNvSpPr>
          <p:nvPr>
            <p:ph idx="1"/>
          </p:nvPr>
        </p:nvSpPr>
        <p:spPr>
          <a:xfrm>
            <a:off x="4067944" y="980729"/>
            <a:ext cx="4773216" cy="4320480"/>
          </a:xfrm>
        </p:spPr>
        <p:txBody>
          <a:bodyPr>
            <a:normAutofit fontScale="92500" lnSpcReduction="20000"/>
          </a:bodyPr>
          <a:lstStyle/>
          <a:p>
            <a:pPr marL="0" indent="0">
              <a:buNone/>
            </a:pPr>
            <a:r>
              <a:rPr lang="ru-RU" dirty="0"/>
              <a:t>Власти имеют власть укрощать силу </a:t>
            </a:r>
            <a:r>
              <a:rPr lang="ru-RU" dirty="0" err="1"/>
              <a:t>диавола</a:t>
            </a:r>
            <a:r>
              <a:rPr lang="ru-RU" dirty="0"/>
              <a:t>. Они отражают от людей бесовские искушения, утверждают подвижников, оберегают их, помогают людям в борьбе с злыми помыслами</a:t>
            </a:r>
            <a:r>
              <a:rPr lang="ru-RU" dirty="0" smtClean="0"/>
              <a:t>.</a:t>
            </a:r>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2880320" cy="4377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800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1760" y="620688"/>
            <a:ext cx="3384376" cy="864096"/>
          </a:xfrm>
        </p:spPr>
        <p:txBody>
          <a:bodyPr>
            <a:normAutofit fontScale="90000"/>
          </a:bodyPr>
          <a:lstStyle/>
          <a:p>
            <a:r>
              <a:rPr lang="ru-RU" sz="3100" b="1" dirty="0" smtClean="0">
                <a:solidFill>
                  <a:schemeClr val="bg2">
                    <a:lumMod val="40000"/>
                    <a:lumOff val="60000"/>
                  </a:schemeClr>
                </a:solidFill>
              </a:rPr>
              <a:t>3.1.Начала</a:t>
            </a:r>
            <a:r>
              <a:rPr lang="ru-RU" dirty="0">
                <a:solidFill>
                  <a:schemeClr val="bg2">
                    <a:lumMod val="50000"/>
                  </a:schemeClr>
                </a:solidFill>
              </a:rPr>
              <a:t/>
            </a:r>
            <a:br>
              <a:rPr lang="ru-RU" dirty="0">
                <a:solidFill>
                  <a:schemeClr val="bg2">
                    <a:lumMod val="50000"/>
                  </a:schemeClr>
                </a:solidFill>
              </a:rPr>
            </a:br>
            <a:endParaRPr lang="ru-RU" dirty="0"/>
          </a:p>
        </p:txBody>
      </p:sp>
      <p:sp>
        <p:nvSpPr>
          <p:cNvPr id="4" name="Прямоугольник 3"/>
          <p:cNvSpPr/>
          <p:nvPr/>
        </p:nvSpPr>
        <p:spPr>
          <a:xfrm>
            <a:off x="3424857" y="2646203"/>
            <a:ext cx="2712602" cy="461665"/>
          </a:xfrm>
          <a:prstGeom prst="rect">
            <a:avLst/>
          </a:prstGeom>
        </p:spPr>
        <p:txBody>
          <a:bodyPr wrap="none">
            <a:spAutoFit/>
          </a:bodyPr>
          <a:lstStyle/>
          <a:p>
            <a:r>
              <a:rPr lang="ru-RU" sz="2400" b="1" dirty="0" smtClean="0">
                <a:solidFill>
                  <a:schemeClr val="bg2">
                    <a:lumMod val="40000"/>
                    <a:lumOff val="60000"/>
                  </a:schemeClr>
                </a:solidFill>
              </a:rPr>
              <a:t>3.2. Архангелы</a:t>
            </a:r>
            <a:endParaRPr lang="ru-RU" sz="2400" b="1" dirty="0">
              <a:solidFill>
                <a:schemeClr val="bg2">
                  <a:lumMod val="40000"/>
                  <a:lumOff val="60000"/>
                </a:schemeClr>
              </a:solidFill>
            </a:endParaRPr>
          </a:p>
        </p:txBody>
      </p:sp>
      <p:sp>
        <p:nvSpPr>
          <p:cNvPr id="5" name="Прямоугольник 4"/>
          <p:cNvSpPr/>
          <p:nvPr/>
        </p:nvSpPr>
        <p:spPr>
          <a:xfrm>
            <a:off x="382456" y="984210"/>
            <a:ext cx="8568952" cy="1477328"/>
          </a:xfrm>
          <a:prstGeom prst="rect">
            <a:avLst/>
          </a:prstGeom>
        </p:spPr>
        <p:txBody>
          <a:bodyPr wrap="square">
            <a:spAutoFit/>
          </a:bodyPr>
          <a:lstStyle/>
          <a:p>
            <a:r>
              <a:rPr lang="ru-RU" dirty="0">
                <a:solidFill>
                  <a:schemeClr val="bg2">
                    <a:lumMod val="50000"/>
                  </a:schemeClr>
                </a:solidFill>
              </a:rPr>
              <a:t> </a:t>
            </a:r>
            <a:r>
              <a:rPr lang="ru-RU" dirty="0"/>
              <a:t>Бог вверил им начальство над стихиями природы (водой, огнем, ветром). Гром, молния, буря – всем этим управляют Начала. Эти ангелы начальствуют и над целыми народами. Они хлопочут за свои народы перед Господом, а царям и правителям внушают мысли и намерения, относящиеся ко благу народов.</a:t>
            </a:r>
          </a:p>
        </p:txBody>
      </p:sp>
      <p:sp>
        <p:nvSpPr>
          <p:cNvPr id="6" name="Прямоугольник 5"/>
          <p:cNvSpPr/>
          <p:nvPr/>
        </p:nvSpPr>
        <p:spPr>
          <a:xfrm>
            <a:off x="4346008" y="3107867"/>
            <a:ext cx="4824536" cy="3139321"/>
          </a:xfrm>
          <a:prstGeom prst="rect">
            <a:avLst/>
          </a:prstGeom>
        </p:spPr>
        <p:txBody>
          <a:bodyPr wrap="square">
            <a:spAutoFit/>
          </a:bodyPr>
          <a:lstStyle/>
          <a:p>
            <a:r>
              <a:rPr lang="ru-RU" dirty="0"/>
              <a:t>Архангелы – это Небесные учителя. Они учат людей, как устраивать свою жизнь согласно с волей Божией. Архангелы знают, что ожидает человека на том или другом жизненном пути, поэтому от одного пути отклоняют, а на другой, напротив, направляют человека. Они укрепляют в людях святую веру, просвещая их ум светом Святого Евангелия.</a:t>
            </a:r>
            <a:endParaRPr lang="ru-RU" dirty="0"/>
          </a:p>
        </p:txBody>
      </p:sp>
      <p:sp>
        <p:nvSpPr>
          <p:cNvPr id="10" name="Прямоугольник 9"/>
          <p:cNvSpPr/>
          <p:nvPr/>
        </p:nvSpPr>
        <p:spPr>
          <a:xfrm>
            <a:off x="2411760" y="65293"/>
            <a:ext cx="4745210" cy="646331"/>
          </a:xfrm>
          <a:prstGeom prst="rect">
            <a:avLst/>
          </a:prstGeom>
        </p:spPr>
        <p:txBody>
          <a:bodyPr wrap="none">
            <a:spAutoFit/>
          </a:bodyPr>
          <a:lstStyle/>
          <a:p>
            <a:r>
              <a:rPr lang="ru-RU" sz="3600" b="1" dirty="0" smtClean="0">
                <a:solidFill>
                  <a:schemeClr val="bg2">
                    <a:lumMod val="40000"/>
                    <a:lumOff val="60000"/>
                  </a:schemeClr>
                </a:solidFill>
              </a:rPr>
              <a:t>3 ангельский лик.</a:t>
            </a:r>
            <a:endParaRPr lang="ru-RU" sz="3600" b="1" dirty="0">
              <a:solidFill>
                <a:schemeClr val="bg2">
                  <a:lumMod val="40000"/>
                  <a:lumOff val="60000"/>
                </a:schemeClr>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30" y="3107868"/>
            <a:ext cx="4204633" cy="342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3075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chemeClr val="bg2">
                    <a:lumMod val="60000"/>
                    <a:lumOff val="40000"/>
                  </a:schemeClr>
                </a:solidFill>
              </a:rPr>
              <a:t>3.3. Ангелы</a:t>
            </a:r>
            <a:r>
              <a:rPr lang="ru-RU" dirty="0">
                <a:solidFill>
                  <a:schemeClr val="bg2">
                    <a:lumMod val="50000"/>
                  </a:schemeClr>
                </a:solidFill>
              </a:rPr>
              <a:t/>
            </a:r>
            <a:br>
              <a:rPr lang="ru-RU" dirty="0">
                <a:solidFill>
                  <a:schemeClr val="bg2">
                    <a:lumMod val="50000"/>
                  </a:schemeClr>
                </a:solidFill>
              </a:rPr>
            </a:br>
            <a:endParaRPr lang="ru-RU" dirty="0"/>
          </a:p>
        </p:txBody>
      </p:sp>
      <p:sp>
        <p:nvSpPr>
          <p:cNvPr id="3" name="Объект 2"/>
          <p:cNvSpPr>
            <a:spLocks noGrp="1"/>
          </p:cNvSpPr>
          <p:nvPr>
            <p:ph idx="1"/>
          </p:nvPr>
        </p:nvSpPr>
        <p:spPr>
          <a:xfrm>
            <a:off x="4427984" y="764704"/>
            <a:ext cx="4629200" cy="5544616"/>
          </a:xfrm>
        </p:spPr>
        <p:txBody>
          <a:bodyPr>
            <a:normAutofit fontScale="77500" lnSpcReduction="20000"/>
          </a:bodyPr>
          <a:lstStyle/>
          <a:p>
            <a:pPr marL="0" indent="0">
              <a:buNone/>
            </a:pPr>
            <a:r>
              <a:rPr lang="ru-RU" dirty="0"/>
              <a:t>Ангелы продолжают дело Архангелов – учат нас узнавать волю Божию. Они руководят нами, чтобы мы не сбились с верного жизненного пути, и охраняют от происков бесов. Ангелы так близки к людям, что буквально нас окружают – отовсюду на нас смотрят, за каждым шагом нашим наблюдают. По словам святого Иоанна Златоуста, «весь воздух наполнен ангелами».</a:t>
            </a:r>
          </a:p>
          <a:p>
            <a:pPr marL="0" indent="0">
              <a:buNone/>
            </a:pPr>
            <a:endParaRPr lang="ru-RU"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4106365" cy="566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7347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a:spLocks noGrp="1"/>
          </p:cNvSpPr>
          <p:nvPr>
            <p:ph idx="1"/>
          </p:nvPr>
        </p:nvSpPr>
        <p:spPr>
          <a:xfrm>
            <a:off x="457200" y="188640"/>
            <a:ext cx="8229600" cy="5937523"/>
          </a:xfrm>
        </p:spPr>
        <p:txBody>
          <a:bodyPr>
            <a:normAutofit fontScale="77500" lnSpcReduction="20000"/>
          </a:bodyPr>
          <a:lstStyle/>
          <a:p>
            <a:pPr marL="0" indent="0">
              <a:buNone/>
            </a:pPr>
            <a:r>
              <a:rPr lang="ru-RU" dirty="0"/>
              <a:t>При крещении Бог дает каждому человеку Ангела Хранителя, который невидимо охраняет человека всю его земную жизнь от бед и напастей, предостерегает от грехов, оберегает в страшный час смерти, не оставляет и после смерти</a:t>
            </a:r>
            <a:r>
              <a:rPr lang="ru-RU" dirty="0" smtClean="0"/>
              <a:t>.</a:t>
            </a:r>
            <a:r>
              <a:rPr lang="ru-RU" dirty="0"/>
              <a:t> Мы, грешные люди, не видим их, как видят их святые. В жизнеописаниях святых рассказывается, что многие из них видали Ангелов, плачущих у входа в те дома, где охраняемые ими люди предавались бешенству страстей. Если вспомнить, как в это время скорбные Ангелы со слезами молятся Богу о помиловании тех людей, за которых Христос лил свою кровь и которые своими делами вновь распинают Христа, если мы подумаем о том, какими опасностями мы со всех сторон окружены, мы поймем, как нужны нам тогда такие чудные Хранители.</a:t>
            </a:r>
          </a:p>
          <a:p>
            <a:pPr marL="0" indent="0">
              <a:buNone/>
            </a:pPr>
            <a:endParaRPr lang="ru-RU" dirty="0">
              <a:solidFill>
                <a:schemeClr val="bg2">
                  <a:lumMod val="50000"/>
                </a:schemeClr>
              </a:solidFill>
            </a:endParaRPr>
          </a:p>
          <a:p>
            <a:pPr marL="0" indent="0">
              <a:buNone/>
            </a:pPr>
            <a:endParaRPr lang="ru-RU" dirty="0" smtClean="0">
              <a:solidFill>
                <a:schemeClr val="bg2">
                  <a:lumMod val="50000"/>
                </a:schemeClr>
              </a:solidFill>
            </a:endParaRPr>
          </a:p>
        </p:txBody>
      </p:sp>
    </p:spTree>
    <p:extLst>
      <p:ext uri="{BB962C8B-B14F-4D97-AF65-F5344CB8AC3E}">
        <p14:creationId xmlns:p14="http://schemas.microsoft.com/office/powerpoint/2010/main" val="4182438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793507"/>
          </a:xfrm>
        </p:spPr>
        <p:txBody>
          <a:bodyPr>
            <a:normAutofit fontScale="77500" lnSpcReduction="20000"/>
          </a:bodyPr>
          <a:lstStyle/>
          <a:p>
            <a:pPr marL="0" indent="0">
              <a:buNone/>
            </a:pPr>
            <a:r>
              <a:rPr lang="ru-RU" dirty="0"/>
              <a:t>Согласно </a:t>
            </a:r>
            <a:r>
              <a:rPr lang="ru-RU" dirty="0" smtClean="0"/>
              <a:t>Православной </a:t>
            </a:r>
            <a:r>
              <a:rPr lang="ru-RU" dirty="0"/>
              <a:t>Церкви, личного имени конкретного ангела-хранителя человек знать не может, так как ангел </a:t>
            </a:r>
            <a:r>
              <a:rPr lang="ru-RU" dirty="0" smtClean="0"/>
              <a:t>данный </a:t>
            </a:r>
            <a:r>
              <a:rPr lang="ru-RU" dirty="0"/>
              <a:t>человеку Богом </a:t>
            </a:r>
            <a:r>
              <a:rPr lang="ru-RU" dirty="0" smtClean="0"/>
              <a:t>невидим. </a:t>
            </a:r>
            <a:r>
              <a:rPr lang="ru-RU" dirty="0"/>
              <a:t>Поэтому для каждого ангела-хранителя не назначается отдельного дня </a:t>
            </a:r>
            <a:r>
              <a:rPr lang="ru-RU" dirty="0" smtClean="0"/>
              <a:t>его </a:t>
            </a:r>
            <a:r>
              <a:rPr lang="ru-RU" dirty="0"/>
              <a:t>воспоминания, а установлены особые дни чествования всех небесных сил, когда вспоминаются все ангельские </a:t>
            </a:r>
            <a:r>
              <a:rPr lang="ru-RU" dirty="0" smtClean="0"/>
              <a:t>силы.</a:t>
            </a:r>
          </a:p>
          <a:p>
            <a:pPr marL="0" indent="0">
              <a:buNone/>
            </a:pPr>
            <a:r>
              <a:rPr lang="ru-RU" dirty="0" smtClean="0"/>
              <a:t>Таким </a:t>
            </a:r>
            <a:r>
              <a:rPr lang="ru-RU" dirty="0"/>
              <a:t>общим днем памяти всех ангелов является </a:t>
            </a:r>
            <a:r>
              <a:rPr lang="ru-RU" dirty="0" smtClean="0"/>
              <a:t>21 ноября </a:t>
            </a:r>
            <a:r>
              <a:rPr lang="ru-RU" dirty="0"/>
              <a:t>— Собор Архистратига Божия Михаила и прочих небесных сил </a:t>
            </a:r>
            <a:r>
              <a:rPr lang="ru-RU" dirty="0" smtClean="0"/>
              <a:t>бесплотных.</a:t>
            </a:r>
          </a:p>
          <a:p>
            <a:pPr marL="0" indent="0">
              <a:buNone/>
            </a:pPr>
            <a:r>
              <a:rPr lang="ru-RU" dirty="0" smtClean="0"/>
              <a:t>Следует </a:t>
            </a:r>
            <a:r>
              <a:rPr lang="ru-RU" dirty="0"/>
              <a:t>обратить внимание, что именины, или день ангела, несмотря на свое название, не являются днем празднования ангела-хранителя, а является днем памяти святого, чье имя носит (крещеный) человек. </a:t>
            </a:r>
          </a:p>
        </p:txBody>
      </p:sp>
    </p:spTree>
    <p:extLst>
      <p:ext uri="{BB962C8B-B14F-4D97-AF65-F5344CB8AC3E}">
        <p14:creationId xmlns:p14="http://schemas.microsoft.com/office/powerpoint/2010/main" val="169064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114440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971403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3651656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3562611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3860145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solidFill>
                  <a:srgbClr val="FFC000"/>
                </a:solidFill>
              </a:rPr>
              <a:t>Природа ангелов</a:t>
            </a:r>
          </a:p>
        </p:txBody>
      </p:sp>
      <p:sp>
        <p:nvSpPr>
          <p:cNvPr id="3" name="Объект 2"/>
          <p:cNvSpPr>
            <a:spLocks noGrp="1"/>
          </p:cNvSpPr>
          <p:nvPr>
            <p:ph idx="1"/>
          </p:nvPr>
        </p:nvSpPr>
        <p:spPr>
          <a:xfrm>
            <a:off x="457200" y="1196752"/>
            <a:ext cx="8229600" cy="4929411"/>
          </a:xfrm>
        </p:spPr>
        <p:txBody>
          <a:bodyPr>
            <a:normAutofit fontScale="92500" lnSpcReduction="10000"/>
          </a:bodyPr>
          <a:lstStyle/>
          <a:p>
            <a:pPr marL="0" indent="0">
              <a:buNone/>
            </a:pPr>
            <a:r>
              <a:rPr lang="ru-RU" dirty="0" smtClean="0"/>
              <a:t>"</a:t>
            </a:r>
            <a:r>
              <a:rPr lang="ru-RU" dirty="0"/>
              <a:t>Когда ангелы, - наставляет преп. Иоанн </a:t>
            </a:r>
            <a:r>
              <a:rPr lang="ru-RU" dirty="0" err="1"/>
              <a:t>Дамаскин</a:t>
            </a:r>
            <a:r>
              <a:rPr lang="ru-RU" dirty="0"/>
              <a:t>, - по воле Божьей являются достойным людям, то являются не такими, каковы сами в себе, а в таком преображенном виде, в каком плотские могут видеть их". В повествовании книги </a:t>
            </a:r>
            <a:r>
              <a:rPr lang="ru-RU" dirty="0" err="1"/>
              <a:t>Товита</a:t>
            </a:r>
            <a:r>
              <a:rPr lang="ru-RU" dirty="0"/>
              <a:t> ангел, сопровождающий </a:t>
            </a:r>
            <a:r>
              <a:rPr lang="ru-RU" dirty="0" err="1"/>
              <a:t>Товита</a:t>
            </a:r>
            <a:r>
              <a:rPr lang="ru-RU" dirty="0"/>
              <a:t> и его сына, сказал им о себе: "все дни я был видим вами, но я не ел и не пил, а только взорам вашим представлялось </a:t>
            </a:r>
            <a:r>
              <a:rPr lang="ru-RU" dirty="0" smtClean="0"/>
              <a:t>это.</a:t>
            </a:r>
            <a:endParaRPr lang="ru-RU" dirty="0"/>
          </a:p>
          <a:p>
            <a:pPr marL="0" indent="0">
              <a:buNone/>
            </a:pPr>
            <a:endParaRPr lang="ru-RU" dirty="0">
              <a:solidFill>
                <a:srgbClr val="FF0000"/>
              </a:solidFill>
            </a:endParaRPr>
          </a:p>
        </p:txBody>
      </p:sp>
    </p:spTree>
    <p:extLst>
      <p:ext uri="{BB962C8B-B14F-4D97-AF65-F5344CB8AC3E}">
        <p14:creationId xmlns:p14="http://schemas.microsoft.com/office/powerpoint/2010/main" val="3805410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66"/>
            <a:ext cx="8229600" cy="1143000"/>
          </a:xfrm>
        </p:spPr>
        <p:txBody>
          <a:bodyPr/>
          <a:lstStyle/>
          <a:p>
            <a:r>
              <a:rPr lang="ru-RU" dirty="0" smtClean="0"/>
              <a:t>Небесное воинство</a:t>
            </a:r>
            <a:endParaRPr lang="ru-RU" dirty="0"/>
          </a:p>
        </p:txBody>
      </p:sp>
      <p:sp>
        <p:nvSpPr>
          <p:cNvPr id="3" name="Объект 2"/>
          <p:cNvSpPr>
            <a:spLocks noGrp="1"/>
          </p:cNvSpPr>
          <p:nvPr>
            <p:ph idx="1"/>
          </p:nvPr>
        </p:nvSpPr>
        <p:spPr>
          <a:xfrm>
            <a:off x="467544" y="908720"/>
            <a:ext cx="8229600" cy="4525963"/>
          </a:xfrm>
        </p:spPr>
        <p:txBody>
          <a:bodyPr>
            <a:normAutofit/>
          </a:bodyPr>
          <a:lstStyle/>
          <a:p>
            <a:pPr marL="0" indent="0">
              <a:buNone/>
            </a:pPr>
            <a:r>
              <a:rPr lang="ru-RU" dirty="0">
                <a:solidFill>
                  <a:schemeClr val="bg2">
                    <a:lumMod val="50000"/>
                  </a:schemeClr>
                </a:solidFill>
              </a:rPr>
              <a:t>Всех Ангелов Божиих называют еще Небесными Силами или Небесным Воинством. Вождь Небесного Воинства – Архистратиг Михаил, он принадлежит к семи главным духам, ближайшим к </a:t>
            </a:r>
            <a:r>
              <a:rPr lang="ru-RU" dirty="0" smtClean="0">
                <a:solidFill>
                  <a:schemeClr val="bg2">
                    <a:lumMod val="50000"/>
                  </a:schemeClr>
                </a:solidFill>
              </a:rPr>
              <a:t>Богу, </a:t>
            </a:r>
            <a:r>
              <a:rPr lang="ru-RU" dirty="0" smtClean="0"/>
              <a:t>ибо </a:t>
            </a:r>
            <a:r>
              <a:rPr lang="ru-RU" dirty="0"/>
              <a:t>он низринул с Неба возгордившегося денницу с другими павшими духами.</a:t>
            </a:r>
            <a:r>
              <a:rPr lang="ru-RU" dirty="0" smtClean="0">
                <a:solidFill>
                  <a:schemeClr val="bg2">
                    <a:lumMod val="50000"/>
                  </a:schemeClr>
                </a:solidFill>
              </a:rPr>
              <a:t>.</a:t>
            </a:r>
            <a:endParaRPr lang="ru-RU" dirty="0">
              <a:solidFill>
                <a:schemeClr val="bg2">
                  <a:lumMod val="50000"/>
                </a:schemeClr>
              </a:solidFill>
            </a:endParaRPr>
          </a:p>
          <a:p>
            <a:pPr marL="0" indent="0">
              <a:buNone/>
            </a:pPr>
            <a:endParaRPr lang="ru-RU" dirty="0"/>
          </a:p>
          <a:p>
            <a:pPr marL="0" indent="0">
              <a:buNone/>
            </a:pPr>
            <a:endParaRPr lang="ru-RU" dirty="0"/>
          </a:p>
        </p:txBody>
      </p:sp>
    </p:spTree>
    <p:extLst>
      <p:ext uri="{BB962C8B-B14F-4D97-AF65-F5344CB8AC3E}">
        <p14:creationId xmlns:p14="http://schemas.microsoft.com/office/powerpoint/2010/main" val="2199968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75856" y="281303"/>
            <a:ext cx="5410944" cy="6009531"/>
          </a:xfrm>
        </p:spPr>
        <p:txBody>
          <a:bodyPr>
            <a:normAutofit fontScale="70000" lnSpcReduction="20000"/>
          </a:bodyPr>
          <a:lstStyle/>
          <a:p>
            <a:pPr marL="0" indent="0">
              <a:buNone/>
            </a:pPr>
            <a:r>
              <a:rPr lang="ru-RU" dirty="0" smtClean="0"/>
              <a:t>В </a:t>
            </a:r>
            <a:r>
              <a:rPr lang="ru-RU" dirty="0"/>
              <a:t>Православной церкви почитаются восемь </a:t>
            </a:r>
            <a:r>
              <a:rPr lang="ru-RU" dirty="0" smtClean="0"/>
              <a:t>Архангелов, в чине Серафимов. На </a:t>
            </a:r>
            <a:r>
              <a:rPr lang="ru-RU" dirty="0"/>
              <a:t>иконах Архангелы изображаются в соответствии с родом их служения.</a:t>
            </a:r>
          </a:p>
          <a:p>
            <a:pPr marL="0" indent="0">
              <a:buNone/>
            </a:pPr>
            <a:r>
              <a:rPr lang="ru-RU" dirty="0" smtClean="0"/>
              <a:t>1. Михаил </a:t>
            </a:r>
            <a:r>
              <a:rPr lang="ru-RU" dirty="0"/>
              <a:t>(его имя означает «Кто яко Бог») – изображается, попирающим ногами </a:t>
            </a:r>
            <a:r>
              <a:rPr lang="ru-RU" dirty="0" err="1"/>
              <a:t>диавола</a:t>
            </a:r>
            <a:r>
              <a:rPr lang="ru-RU" dirty="0"/>
              <a:t>, в левой руке держит зеленую финиковую ветвь, в правой – копье с белой хоругвью (иногда пламенный меч), на которой начертан червленый крест.</a:t>
            </a:r>
          </a:p>
          <a:p>
            <a:pPr marL="0" indent="0">
              <a:buNone/>
            </a:pPr>
            <a:endParaRPr lang="ru-RU" dirty="0"/>
          </a:p>
          <a:p>
            <a:pPr marL="0" indent="0">
              <a:buNone/>
            </a:pPr>
            <a:r>
              <a:rPr lang="ru-RU" dirty="0" smtClean="0"/>
              <a:t>2.Гавриил </a:t>
            </a:r>
            <a:r>
              <a:rPr lang="ru-RU" dirty="0"/>
              <a:t>(«Сила Божия») – провозвестник и служитель Божественного </a:t>
            </a:r>
            <a:r>
              <a:rPr lang="ru-RU" dirty="0" smtClean="0"/>
              <a:t>всемогущества; </a:t>
            </a:r>
            <a:r>
              <a:rPr lang="ru-RU" dirty="0"/>
              <a:t>изображается с райской ветвью, принесенной им Пресвятой Деве, или со светящимся фонарем в правой руке и </a:t>
            </a:r>
            <a:r>
              <a:rPr lang="ru-RU" dirty="0" smtClean="0"/>
              <a:t>зеркалом </a:t>
            </a:r>
            <a:r>
              <a:rPr lang="ru-RU" dirty="0"/>
              <a:t>в левой.</a:t>
            </a:r>
          </a:p>
          <a:p>
            <a:pPr marL="0" indent="0">
              <a:buNone/>
            </a:pPr>
            <a:endParaRPr lang="ru-RU" dirty="0"/>
          </a:p>
          <a:p>
            <a:pPr marL="0" indent="0">
              <a:buNone/>
            </a:pP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2324212" cy="301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501008"/>
            <a:ext cx="2552007" cy="317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919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355976" y="332656"/>
            <a:ext cx="4608512" cy="5544616"/>
          </a:xfrm>
        </p:spPr>
        <p:txBody>
          <a:bodyPr>
            <a:normAutofit fontScale="32500" lnSpcReduction="20000"/>
          </a:bodyPr>
          <a:lstStyle/>
          <a:p>
            <a:pPr marL="0" indent="0">
              <a:buNone/>
            </a:pPr>
            <a:r>
              <a:rPr lang="ru-RU" dirty="0"/>
              <a:t>3.Рафаил («Помощь, исцеление Божие») – могущественный целитель как людей, так и животных; держит сосуд с целительными снадобьями в левой руке, а правой ведет </a:t>
            </a:r>
            <a:r>
              <a:rPr lang="ru-RU" dirty="0" err="1"/>
              <a:t>Товию</a:t>
            </a:r>
            <a:r>
              <a:rPr lang="ru-RU" dirty="0"/>
              <a:t>, несущего рыбу.</a:t>
            </a:r>
          </a:p>
          <a:p>
            <a:pPr marL="0" indent="0">
              <a:buNone/>
            </a:pPr>
            <a:endParaRPr lang="ru-RU" dirty="0"/>
          </a:p>
          <a:p>
            <a:pPr marL="0" indent="0">
              <a:buNone/>
            </a:pPr>
            <a:r>
              <a:rPr lang="ru-RU" dirty="0"/>
              <a:t>4.Уриил («Огонь и свет Божий») – властвует над небесными светилами, просветитель; в поднятой правой руке – обнаженный меч на уровне груди, в опущенной левой руке – «пламень огненный».</a:t>
            </a:r>
          </a:p>
          <a:p>
            <a:pPr marL="0" indent="0">
              <a:buNone/>
            </a:pPr>
            <a:endParaRPr lang="ru-RU" dirty="0"/>
          </a:p>
          <a:p>
            <a:pPr marL="0" indent="0">
              <a:buNone/>
            </a:pPr>
            <a:r>
              <a:rPr lang="ru-RU" dirty="0"/>
              <a:t>5.Селафиил («Молитва к Богу») – молитвенник Божий, всегда молящийся Богу о людях и людей побуждающий к молитве, молитвенник о спасении и здравии людей; изображается в молитвенном положении, смотрящий вниз, руки сложены на груди.</a:t>
            </a:r>
          </a:p>
          <a:p>
            <a:pPr marL="0" indent="0">
              <a:buNone/>
            </a:pPr>
            <a:endParaRPr lang="ru-RU" dirty="0"/>
          </a:p>
          <a:p>
            <a:pPr marL="0" indent="0">
              <a:buNone/>
            </a:pPr>
            <a:r>
              <a:rPr lang="ru-RU" dirty="0"/>
              <a:t>6.Иегудиил («Хвала Богу») – покровитель всех, кто усердно трудится, является советником и защитником всех, кто работает во славу Господа, в частности царей, судей и других руководящих позиций (его имя известно только по преданиям, в Библии и в Евангелии оно не встречается); изображается держащим в правой руке золотой венец, как награду от Бога за полезные и благочестивые труды святым людям, а в левой руке бич из трех черных веревок с тремя концами, как наказание грешным за леность к благочестивым трудам.</a:t>
            </a:r>
          </a:p>
          <a:p>
            <a:pPr marL="0" indent="0">
              <a:buNone/>
            </a:pPr>
            <a:endParaRPr lang="ru-RU" dirty="0"/>
          </a:p>
          <a:p>
            <a:pPr marL="0" indent="0">
              <a:buNone/>
            </a:pPr>
            <a:r>
              <a:rPr lang="ru-RU" dirty="0"/>
              <a:t>7.Варахиил («Благословение Божие») – </a:t>
            </a:r>
            <a:r>
              <a:rPr lang="ru-RU" dirty="0" err="1"/>
              <a:t>раздаятель</a:t>
            </a:r>
            <a:r>
              <a:rPr lang="ru-RU" dirty="0"/>
              <a:t> благословения Божия на добрые дела, испрашивающий людям милости Божией (имя его известно из упоминания в апокрифической книге Еноха; на его одежде множество розовых цветов.</a:t>
            </a:r>
          </a:p>
          <a:p>
            <a:pPr marL="0" indent="0">
              <a:buNone/>
            </a:pPr>
            <a:endParaRPr lang="ru-RU" dirty="0"/>
          </a:p>
          <a:p>
            <a:pPr marL="0" indent="0">
              <a:buNone/>
            </a:pPr>
            <a:r>
              <a:rPr lang="ru-RU" dirty="0"/>
              <a:t>8.Иеремиил («возвышение к Богу, высота Божия») – посылается к человеку для содействия его возвращения к Богу; изображается держащим в руке весы.</a:t>
            </a:r>
          </a:p>
          <a:p>
            <a:pPr marL="0" indent="0">
              <a:buNone/>
            </a:pP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2809875"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603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ru-RU" dirty="0">
                <a:solidFill>
                  <a:schemeClr val="bg2">
                    <a:lumMod val="50000"/>
                  </a:schemeClr>
                </a:solidFill>
              </a:rPr>
              <a:t>Продолжением «небесной иерархии» является «иерархия церковная», в которой трем ликам ангельским соответствуют три степени священства.</a:t>
            </a:r>
          </a:p>
          <a:p>
            <a:pPr marL="0" indent="0">
              <a:buNone/>
            </a:pPr>
            <a:endParaRPr lang="ru-RU" dirty="0"/>
          </a:p>
        </p:txBody>
      </p:sp>
    </p:spTree>
    <p:extLst>
      <p:ext uri="{BB962C8B-B14F-4D97-AF65-F5344CB8AC3E}">
        <p14:creationId xmlns:p14="http://schemas.microsoft.com/office/powerpoint/2010/main" val="2200053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Видимый Мир</a:t>
            </a:r>
            <a:br>
              <a:rPr lang="ru-RU" dirty="0"/>
            </a:br>
            <a:endParaRPr lang="ru-RU" dirty="0"/>
          </a:p>
        </p:txBody>
      </p:sp>
      <p:sp>
        <p:nvSpPr>
          <p:cNvPr id="3" name="Объект 2"/>
          <p:cNvSpPr>
            <a:spLocks noGrp="1"/>
          </p:cNvSpPr>
          <p:nvPr>
            <p:ph idx="1"/>
          </p:nvPr>
        </p:nvSpPr>
        <p:spPr>
          <a:xfrm>
            <a:off x="457200" y="836712"/>
            <a:ext cx="8229600" cy="5289451"/>
          </a:xfrm>
        </p:spPr>
        <p:txBody>
          <a:bodyPr>
            <a:normAutofit fontScale="32500" lnSpcReduction="20000"/>
          </a:bodyPr>
          <a:lstStyle/>
          <a:p>
            <a:pPr marL="0" indent="0">
              <a:buNone/>
            </a:pPr>
            <a:endParaRPr lang="ru-RU" dirty="0"/>
          </a:p>
          <a:p>
            <a:pPr marL="0" indent="0">
              <a:buNone/>
            </a:pPr>
            <a:r>
              <a:rPr lang="ru-RU" dirty="0"/>
              <a:t>    </a:t>
            </a:r>
            <a:r>
              <a:rPr lang="ru-RU" dirty="0">
                <a:solidFill>
                  <a:schemeClr val="bg2">
                    <a:lumMod val="50000"/>
                  </a:schemeClr>
                </a:solidFill>
              </a:rPr>
              <a:t>После создания мира невидимого Бог сотворил мир видимый: всё то, что мы можем видеть и чувствовать: землю и воду, воздух и небо с солнцем, луной и звездами, растения и всё живущее на земле и в воде.</a:t>
            </a:r>
          </a:p>
          <a:p>
            <a:pPr marL="0" indent="0">
              <a:buNone/>
            </a:pPr>
            <a:r>
              <a:rPr lang="ru-RU" dirty="0">
                <a:solidFill>
                  <a:schemeClr val="bg2">
                    <a:lumMod val="50000"/>
                  </a:schemeClr>
                </a:solidFill>
              </a:rPr>
              <a:t>    Видимый мир был сотворен не сразу, а постепенно – в шесть дней творения, и сотворен так же, как и Ангелы, – одним только словом Божьим из ничего. Бог повелел быть земле, и она появилась. Тогда не было на ней света, и темнота, или тьма, окружала ее.</a:t>
            </a:r>
          </a:p>
          <a:p>
            <a:pPr marL="0" indent="0">
              <a:buNone/>
            </a:pPr>
            <a:r>
              <a:rPr lang="ru-RU" dirty="0">
                <a:solidFill>
                  <a:schemeClr val="bg2">
                    <a:lumMod val="50000"/>
                  </a:schemeClr>
                </a:solidFill>
              </a:rPr>
              <a:t>    Заметим, что эти дни творения не были обычными днями в нашем понимании слова, одним днем у Бога может быть и тысяча, и несколько тысяч лет.</a:t>
            </a:r>
          </a:p>
          <a:p>
            <a:pPr marL="0" indent="0">
              <a:buNone/>
            </a:pPr>
            <a:r>
              <a:rPr lang="ru-RU" dirty="0">
                <a:solidFill>
                  <a:schemeClr val="bg2">
                    <a:lumMod val="50000"/>
                  </a:schemeClr>
                </a:solidFill>
              </a:rPr>
              <a:t> </a:t>
            </a:r>
          </a:p>
          <a:p>
            <a:pPr marL="0" indent="0">
              <a:buNone/>
            </a:pPr>
            <a:r>
              <a:rPr lang="ru-RU" dirty="0">
                <a:solidFill>
                  <a:schemeClr val="bg2">
                    <a:lumMod val="50000"/>
                  </a:schemeClr>
                </a:solidFill>
              </a:rPr>
              <a:t>    В первый день творения сказал Бог: «Да будет свет» – и стал свет. И отделил Бог свет от тьмы и назвал свет днем, а тьму ночью.</a:t>
            </a:r>
          </a:p>
          <a:p>
            <a:pPr marL="0" indent="0">
              <a:buNone/>
            </a:pPr>
            <a:r>
              <a:rPr lang="ru-RU" dirty="0">
                <a:solidFill>
                  <a:schemeClr val="bg2">
                    <a:lumMod val="50000"/>
                  </a:schemeClr>
                </a:solidFill>
              </a:rPr>
              <a:t>    Во второй день сотворил Бог видимое нами небо, или твердь, но в нем еще не было светил.</a:t>
            </a:r>
          </a:p>
          <a:p>
            <a:pPr marL="0" indent="0">
              <a:buNone/>
            </a:pPr>
            <a:r>
              <a:rPr lang="ru-RU" dirty="0">
                <a:solidFill>
                  <a:schemeClr val="bg2">
                    <a:lumMod val="50000"/>
                  </a:schemeClr>
                </a:solidFill>
              </a:rPr>
              <a:t>    В третий день Он повелел воде отделиться от суши и назвал сушу землёй, а все воды – морями. И повелел земле, чтобы на ней выросли всякие растения, трава, кустарники и деревья.</a:t>
            </a:r>
          </a:p>
          <a:p>
            <a:pPr marL="0" indent="0">
              <a:buNone/>
            </a:pPr>
            <a:r>
              <a:rPr lang="ru-RU" dirty="0">
                <a:solidFill>
                  <a:schemeClr val="bg2">
                    <a:lumMod val="50000"/>
                  </a:schemeClr>
                </a:solidFill>
              </a:rPr>
              <a:t>    В четвертый день Бог сотворил солнце, луну и звезды, чтобы они светили.</a:t>
            </a:r>
          </a:p>
          <a:p>
            <a:pPr marL="0" indent="0">
              <a:buNone/>
            </a:pPr>
            <a:r>
              <a:rPr lang="ru-RU" dirty="0">
                <a:solidFill>
                  <a:schemeClr val="bg2">
                    <a:lumMod val="50000"/>
                  </a:schemeClr>
                </a:solidFill>
              </a:rPr>
              <a:t>    В пятый – пресмыкающихся, рыб и птиц.</a:t>
            </a:r>
          </a:p>
          <a:p>
            <a:pPr marL="0" indent="0">
              <a:buNone/>
            </a:pPr>
            <a:r>
              <a:rPr lang="ru-RU" dirty="0">
                <a:solidFill>
                  <a:schemeClr val="bg2">
                    <a:lumMod val="50000"/>
                  </a:schemeClr>
                </a:solidFill>
              </a:rPr>
              <a:t>    В шестой – земных животных.</a:t>
            </a:r>
          </a:p>
          <a:p>
            <a:pPr marL="0" indent="0">
              <a:buNone/>
            </a:pPr>
            <a:r>
              <a:rPr lang="ru-RU" dirty="0">
                <a:solidFill>
                  <a:schemeClr val="bg2">
                    <a:lumMod val="50000"/>
                  </a:schemeClr>
                </a:solidFill>
              </a:rPr>
              <a:t> </a:t>
            </a:r>
          </a:p>
          <a:p>
            <a:pPr marL="0" indent="0">
              <a:buNone/>
            </a:pPr>
            <a:r>
              <a:rPr lang="ru-RU" dirty="0">
                <a:solidFill>
                  <a:schemeClr val="bg2">
                    <a:lumMod val="50000"/>
                  </a:schemeClr>
                </a:solidFill>
              </a:rPr>
              <a:t>    И увидел Господь, что созданный им мир дивно хорош и красив. Но не было в нем существа разумного, которое могло бы понимать эту красоту, славить Творца, наслаждаться созданиями Божьими и быть в нем хозяином. Поэтому Господь решил в тот же, шестой, день создать человека по образу и подобию Своему, то есть похожим на Себя по духу.</a:t>
            </a:r>
          </a:p>
          <a:p>
            <a:pPr marL="0" indent="0">
              <a:buNone/>
            </a:pPr>
            <a:r>
              <a:rPr lang="ru-RU" dirty="0">
                <a:solidFill>
                  <a:schemeClr val="bg2">
                    <a:lumMod val="50000"/>
                  </a:schemeClr>
                </a:solidFill>
              </a:rPr>
              <a:t>    Тело мужчины Бог создал из земли и вдунул в него дух, или бессмертную душу (как и Ангелы, человеческая душа относится к миру невидимому) – разумную, способную познавать, любить, желать добра и правды. Этими качествами и способностью говорить человек отличается от всех прочих живых существ на земле. Во время сна первого человека Бог взял одно его ребро и из этого ребра сотворил женщину – друга и помощницу человеку, жену.</a:t>
            </a:r>
          </a:p>
          <a:p>
            <a:pPr marL="0" indent="0">
              <a:buNone/>
            </a:pPr>
            <a:r>
              <a:rPr lang="ru-RU" dirty="0">
                <a:solidFill>
                  <a:schemeClr val="bg2">
                    <a:lumMod val="50000"/>
                  </a:schemeClr>
                </a:solidFill>
              </a:rPr>
              <a:t>    Первого мужчину звали Адам, что значит «взятый из земли», женщину – Ева (подробнее о них читай в главе «О людях» на с. 32).</a:t>
            </a:r>
          </a:p>
          <a:p>
            <a:pPr marL="0" indent="0">
              <a:buNone/>
            </a:pPr>
            <a:r>
              <a:rPr lang="ru-RU" dirty="0">
                <a:solidFill>
                  <a:schemeClr val="bg2">
                    <a:lumMod val="50000"/>
                  </a:schemeClr>
                </a:solidFill>
              </a:rPr>
              <a:t>    И благословил Господь всё, созданное Им, повелев и растениям, и рыбам, и птицам, и зверям, и людям плодиться и размножаться. Адаму же с Евой Он повелел владеть землей и всем, что на ней было, быть ее господином.</a:t>
            </a:r>
          </a:p>
          <a:p>
            <a:pPr marL="0" indent="0">
              <a:buNone/>
            </a:pPr>
            <a:r>
              <a:rPr lang="ru-RU" dirty="0">
                <a:solidFill>
                  <a:schemeClr val="bg2">
                    <a:lumMod val="50000"/>
                  </a:schemeClr>
                </a:solidFill>
              </a:rPr>
              <a:t> </a:t>
            </a:r>
          </a:p>
          <a:p>
            <a:pPr marL="0" indent="0">
              <a:buNone/>
            </a:pPr>
            <a:r>
              <a:rPr lang="ru-RU" dirty="0">
                <a:solidFill>
                  <a:schemeClr val="bg2">
                    <a:lumMod val="50000"/>
                  </a:schemeClr>
                </a:solidFill>
              </a:rPr>
              <a:t>    В седьмой день Бог уже ничего не творил: Он почил (отдыхал) от всех дел Своих. Этот день был назван субботой, то есть днем покоя, отдыха. Его Господь благословил и освятил. В память этого люди прежде праздновали субботу. Мы, христиане, празднуем также через каждые шесть дней седьмой. В этот день мы вспоминаем Светлое Воскресение Христово и называем его воскресным днем, или просто воскресеньем.</a:t>
            </a:r>
          </a:p>
        </p:txBody>
      </p:sp>
    </p:spTree>
    <p:extLst>
      <p:ext uri="{BB962C8B-B14F-4D97-AF65-F5344CB8AC3E}">
        <p14:creationId xmlns:p14="http://schemas.microsoft.com/office/powerpoint/2010/main" val="4144885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4125959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1317440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buNone/>
            </a:pPr>
            <a:endParaRPr lang="ru-RU" dirty="0"/>
          </a:p>
        </p:txBody>
      </p:sp>
    </p:spTree>
    <p:extLst>
      <p:ext uri="{BB962C8B-B14F-4D97-AF65-F5344CB8AC3E}">
        <p14:creationId xmlns:p14="http://schemas.microsoft.com/office/powerpoint/2010/main" val="4149744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Прямоугольник 3"/>
          <p:cNvSpPr/>
          <p:nvPr/>
        </p:nvSpPr>
        <p:spPr>
          <a:xfrm>
            <a:off x="4567645" y="1556792"/>
            <a:ext cx="4572000" cy="369332"/>
          </a:xfrm>
          <a:prstGeom prst="rect">
            <a:avLst/>
          </a:prstGeom>
        </p:spPr>
        <p:txBody>
          <a:bodyPr>
            <a:spAutoFit/>
          </a:bodyPr>
          <a:lstStyle/>
          <a:p>
            <a:r>
              <a:rPr lang="ru-RU" dirty="0" smtClean="0"/>
              <a:t> </a:t>
            </a:r>
            <a:endParaRPr lang="ru-RU" dirty="0"/>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46172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39552" y="1268760"/>
            <a:ext cx="4474840" cy="4569371"/>
          </a:xfrm>
        </p:spPr>
        <p:txBody>
          <a:bodyPr/>
          <a:lstStyle/>
          <a:p>
            <a:endParaRPr lang="ru-RU" dirty="0"/>
          </a:p>
        </p:txBody>
      </p:sp>
    </p:spTree>
    <p:extLst>
      <p:ext uri="{BB962C8B-B14F-4D97-AF65-F5344CB8AC3E}">
        <p14:creationId xmlns:p14="http://schemas.microsoft.com/office/powerpoint/2010/main" val="2756351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88640"/>
            <a:ext cx="8229600" cy="5937523"/>
          </a:xfrm>
        </p:spPr>
        <p:txBody>
          <a:bodyPr>
            <a:normAutofit fontScale="85000" lnSpcReduction="20000"/>
          </a:bodyPr>
          <a:lstStyle/>
          <a:p>
            <a:pPr marL="0" indent="0">
              <a:buNone/>
            </a:pPr>
            <a:r>
              <a:rPr lang="ru-RU" dirty="0">
                <a:solidFill>
                  <a:srgbClr val="C00000"/>
                </a:solidFill>
              </a:rPr>
              <a:t>Ангелы </a:t>
            </a:r>
            <a:r>
              <a:rPr lang="ru-RU" dirty="0"/>
              <a:t>— духи совершеннейшие, </a:t>
            </a:r>
            <a:r>
              <a:rPr lang="ru-RU" dirty="0" smtClean="0"/>
              <a:t>превосходят </a:t>
            </a:r>
            <a:r>
              <a:rPr lang="ru-RU" dirty="0"/>
              <a:t>человека духовными </a:t>
            </a:r>
            <a:r>
              <a:rPr lang="ru-RU" dirty="0" smtClean="0"/>
              <a:t>силами. </a:t>
            </a:r>
            <a:r>
              <a:rPr lang="ru-RU" dirty="0"/>
              <a:t>Будучи бесплотными, они меньше, чем люди, зависимы от пространства и </a:t>
            </a:r>
            <a:r>
              <a:rPr lang="ru-RU" dirty="0" smtClean="0"/>
              <a:t>места, проходят различные </a:t>
            </a:r>
            <a:r>
              <a:rPr lang="ru-RU" dirty="0"/>
              <a:t>пространства, появляются там, где им нужно действовать</a:t>
            </a:r>
            <a:r>
              <a:rPr lang="ru-RU" dirty="0" smtClean="0"/>
              <a:t>. </a:t>
            </a:r>
            <a:r>
              <a:rPr lang="ru-RU" dirty="0"/>
              <a:t>Священное Писание изображает ангелов то сходящими с неба на землю, то восходящими с земли на небо, причем необходимо предполагается, что они в одно и то же время не могут быть и на земле и на небе.</a:t>
            </a:r>
            <a:br>
              <a:rPr lang="ru-RU" dirty="0"/>
            </a:br>
            <a:r>
              <a:rPr lang="ru-RU" dirty="0" smtClean="0"/>
              <a:t>Ангелам </a:t>
            </a:r>
            <a:r>
              <a:rPr lang="ru-RU" dirty="0"/>
              <a:t>принадлежит бессмертие, как об этом свидетельствует ясно и Писание, уча, что они не могут </a:t>
            </a:r>
            <a:r>
              <a:rPr lang="ru-RU" dirty="0" smtClean="0"/>
              <a:t>умереть. Но </a:t>
            </a:r>
            <a:r>
              <a:rPr lang="ru-RU" dirty="0"/>
              <a:t>их бессмертие </a:t>
            </a:r>
            <a:r>
              <a:rPr lang="ru-RU" dirty="0" smtClean="0"/>
              <a:t>зависит от </a:t>
            </a:r>
            <a:r>
              <a:rPr lang="ru-RU" dirty="0"/>
              <a:t>воли </a:t>
            </a:r>
            <a:r>
              <a:rPr lang="ru-RU" dirty="0" smtClean="0"/>
              <a:t>Божьей.</a:t>
            </a:r>
            <a:r>
              <a:rPr lang="ru-RU" dirty="0"/>
              <a:t/>
            </a:r>
            <a:br>
              <a:rPr lang="ru-RU" dirty="0"/>
            </a:br>
            <a:endParaRPr lang="ru-RU" dirty="0"/>
          </a:p>
        </p:txBody>
      </p:sp>
    </p:spTree>
    <p:extLst>
      <p:ext uri="{BB962C8B-B14F-4D97-AF65-F5344CB8AC3E}">
        <p14:creationId xmlns:p14="http://schemas.microsoft.com/office/powerpoint/2010/main" val="3839341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3012" y="1810544"/>
            <a:ext cx="6657975"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7691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buNone/>
            </a:pPr>
            <a:endParaRPr lang="ru-RU" dirty="0"/>
          </a:p>
          <a:p>
            <a:pPr marL="0" indent="0">
              <a:buNone/>
            </a:pPr>
            <a:endParaRPr lang="ru-RU" dirty="0"/>
          </a:p>
          <a:p>
            <a:pPr marL="0" indent="0">
              <a:buNone/>
            </a:pPr>
            <a:endParaRPr lang="ru-RU" dirty="0"/>
          </a:p>
          <a:p>
            <a:pPr marL="0" indent="0">
              <a:buNone/>
            </a:pPr>
            <a:r>
              <a:rPr lang="ru-RU" dirty="0" smtClean="0"/>
              <a:t>Архангелы</a:t>
            </a:r>
            <a:endParaRPr lang="ru-RU" dirty="0"/>
          </a:p>
        </p:txBody>
      </p:sp>
    </p:spTree>
    <p:extLst>
      <p:ext uri="{BB962C8B-B14F-4D97-AF65-F5344CB8AC3E}">
        <p14:creationId xmlns:p14="http://schemas.microsoft.com/office/powerpoint/2010/main" val="208107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Ангелы-хранители</a:t>
            </a:r>
          </a:p>
        </p:txBody>
      </p:sp>
      <p:sp>
        <p:nvSpPr>
          <p:cNvPr id="3" name="Объект 2"/>
          <p:cNvSpPr>
            <a:spLocks noGrp="1"/>
          </p:cNvSpPr>
          <p:nvPr>
            <p:ph idx="1"/>
          </p:nvPr>
        </p:nvSpPr>
        <p:spPr/>
        <p:txBody>
          <a:bodyPr/>
          <a:lstStyle/>
          <a:p>
            <a:pPr marL="0" indent="0">
              <a:buNone/>
            </a:pPr>
            <a:r>
              <a:rPr lang="ru-RU" dirty="0" smtClean="0"/>
              <a:t>.</a:t>
            </a:r>
            <a:endParaRPr lang="ru-RU" dirty="0"/>
          </a:p>
        </p:txBody>
      </p:sp>
    </p:spTree>
    <p:extLst>
      <p:ext uri="{BB962C8B-B14F-4D97-AF65-F5344CB8AC3E}">
        <p14:creationId xmlns:p14="http://schemas.microsoft.com/office/powerpoint/2010/main" val="1725166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Борьба за человеческие души</a:t>
            </a:r>
          </a:p>
        </p:txBody>
      </p:sp>
      <p:sp>
        <p:nvSpPr>
          <p:cNvPr id="4" name="Прямоугольник 3"/>
          <p:cNvSpPr/>
          <p:nvPr/>
        </p:nvSpPr>
        <p:spPr>
          <a:xfrm>
            <a:off x="2843808" y="-7420124"/>
            <a:ext cx="6192688" cy="1477328"/>
          </a:xfrm>
          <a:prstGeom prst="rect">
            <a:avLst/>
          </a:prstGeom>
        </p:spPr>
        <p:txBody>
          <a:bodyPr wrap="square">
            <a:spAutoFit/>
          </a:bodyPr>
          <a:lstStyle/>
          <a:p>
            <a:r>
              <a:rPr lang="ru-RU" dirty="0" smtClean="0"/>
              <a:t>Там</a:t>
            </a:r>
            <a:r>
              <a:rPr lang="ru-RU" dirty="0"/>
              <a:t>, где готов вспыхнуть живой очаг веры, пламенеющий костер благодати, там демон употребляет все усилия, чтобы этот костер погасить</a:t>
            </a:r>
            <a:r>
              <a:rPr lang="ru-RU" dirty="0" smtClean="0"/>
              <a:t>., </a:t>
            </a:r>
            <a:r>
              <a:rPr lang="ru-RU" dirty="0"/>
              <a:t>и т. д.</a:t>
            </a:r>
          </a:p>
          <a:p>
            <a:endParaRPr lang="ru-RU" dirty="0"/>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1054327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buNone/>
            </a:pPr>
            <a:endParaRPr lang="ru-RU" dirty="0">
              <a:solidFill>
                <a:srgbClr val="00B050"/>
              </a:solidFill>
            </a:endParaRPr>
          </a:p>
        </p:txBody>
      </p:sp>
    </p:spTree>
    <p:extLst>
      <p:ext uri="{BB962C8B-B14F-4D97-AF65-F5344CB8AC3E}">
        <p14:creationId xmlns:p14="http://schemas.microsoft.com/office/powerpoint/2010/main" val="1534215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Объект 3"/>
          <p:cNvSpPr>
            <a:spLocks noGrp="1"/>
          </p:cNvSpPr>
          <p:nvPr>
            <p:ph idx="1"/>
          </p:nvPr>
        </p:nvSpPr>
        <p:spPr/>
        <p:txBody>
          <a:bodyPr/>
          <a:lstStyle/>
          <a:p>
            <a:endParaRPr lang="ru-RU"/>
          </a:p>
        </p:txBody>
      </p:sp>
    </p:spTree>
    <p:extLst>
      <p:ext uri="{BB962C8B-B14F-4D97-AF65-F5344CB8AC3E}">
        <p14:creationId xmlns:p14="http://schemas.microsoft.com/office/powerpoint/2010/main" val="2091786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endParaRPr lang="ru-RU" dirty="0"/>
          </a:p>
        </p:txBody>
      </p:sp>
      <p:pic>
        <p:nvPicPr>
          <p:cNvPr id="5121" name="Picture 1" descr="Небесные сил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44624"/>
            <a:ext cx="1933575" cy="2295525"/>
          </a:xfrm>
          <a:prstGeom prst="rect">
            <a:avLst/>
          </a:prstGeom>
          <a:noFill/>
          <a:extLst>
            <a:ext uri="{909E8E84-426E-40DD-AFC4-6F175D3DCCD1}">
              <a14:hiddenFill xmlns:a14="http://schemas.microsoft.com/office/drawing/2010/main">
                <a:solidFill>
                  <a:srgbClr val="FFFFFF"/>
                </a:solidFill>
              </a14:hiddenFill>
            </a:ext>
          </a:extLst>
        </p:spPr>
      </p:pic>
      <p:sp>
        <p:nvSpPr>
          <p:cNvPr id="5" name="Объект 4"/>
          <p:cNvSpPr>
            <a:spLocks noGrp="1"/>
          </p:cNvSpPr>
          <p:nvPr>
            <p:ph idx="1"/>
          </p:nvPr>
        </p:nvSpPr>
        <p:spPr/>
        <p:txBody>
          <a:bodyPr>
            <a:normAutofit fontScale="47500" lnSpcReduction="20000"/>
          </a:bodyPr>
          <a:lstStyle/>
          <a:p>
            <a:pPr marL="0" indent="0">
              <a:buNone/>
            </a:pPr>
            <a:r>
              <a:rPr lang="ru-RU" dirty="0">
                <a:solidFill>
                  <a:srgbClr val="7030A0"/>
                </a:solidFill>
              </a:rPr>
              <a:t>«В начале сотвори Бог небо и землю». Так начинает свое повествование книга Бытия, книга жизни. Под небом Церковь издревле понимала «умное небо», т.е. мир ангельский. Первым творческим актом Триединого Божества было творение «вторых светов» – небесных сил бесплотных.</a:t>
            </a:r>
          </a:p>
          <a:p>
            <a:pPr marL="0" indent="0">
              <a:buNone/>
            </a:pPr>
            <a:r>
              <a:rPr lang="ru-RU" dirty="0">
                <a:solidFill>
                  <a:srgbClr val="7030A0"/>
                </a:solidFill>
              </a:rPr>
              <a:t>Вот как по этому поводу </a:t>
            </a:r>
            <a:r>
              <a:rPr lang="ru-RU" dirty="0" err="1">
                <a:solidFill>
                  <a:srgbClr val="7030A0"/>
                </a:solidFill>
              </a:rPr>
              <a:t>богомудрствует</a:t>
            </a:r>
            <a:r>
              <a:rPr lang="ru-RU" dirty="0">
                <a:solidFill>
                  <a:srgbClr val="7030A0"/>
                </a:solidFill>
              </a:rPr>
              <a:t> еще в 4-ом веке св. Григорий Богослов: «Так как для благодати Божией не довольно было заниматься только созерцанием себя самой, а надлежало, чтобы благо разливалось, идя все далее и далее, так, чтобы число облагодетельствованных было как можно больше, </a:t>
            </a:r>
            <a:r>
              <a:rPr lang="ru-RU" dirty="0" err="1">
                <a:solidFill>
                  <a:srgbClr val="7030A0"/>
                </a:solidFill>
              </a:rPr>
              <a:t>потому-что</a:t>
            </a:r>
            <a:r>
              <a:rPr lang="ru-RU" dirty="0">
                <a:solidFill>
                  <a:srgbClr val="7030A0"/>
                </a:solidFill>
              </a:rPr>
              <a:t> это свойственно высочайшей благости, – то Бог измышляет прежде всего ангельские силы; и мысль стала делом, которое исполнено Словом и совершено Духом... Поскольку же первые твари были Ему </a:t>
            </a:r>
            <a:r>
              <a:rPr lang="ru-RU" dirty="0" err="1">
                <a:solidFill>
                  <a:srgbClr val="7030A0"/>
                </a:solidFill>
              </a:rPr>
              <a:t>благоугодны</a:t>
            </a:r>
            <a:r>
              <a:rPr lang="ru-RU" dirty="0">
                <a:solidFill>
                  <a:srgbClr val="7030A0"/>
                </a:solidFill>
              </a:rPr>
              <a:t>, то измышляет другой мир, вещественный и видимый, или, что тоже, стройный состав неба и земли, и того, что есть между ними» (Слово 38-ое).</a:t>
            </a:r>
          </a:p>
          <a:p>
            <a:pPr marL="0" indent="0">
              <a:buNone/>
            </a:pPr>
            <a:r>
              <a:rPr lang="ru-RU" dirty="0">
                <a:solidFill>
                  <a:srgbClr val="7030A0"/>
                </a:solidFill>
              </a:rPr>
              <a:t>Вот когда и для чего было создано «умное небо». Однако, самое имя ангел (слово греческое) означает по-русски вестник, т.е. существо, созданное для какой-то особой служебной цели кому-то передавать вести. И, действительно, сам апостол Павел называет ангелов служебными духами: «Не все ли они суть служебные духи, посылаемые на служение для тех, которые имеют наследовать спасение» (Евр. 1, 14).</a:t>
            </a:r>
          </a:p>
          <a:p>
            <a:pPr marL="0" indent="0">
              <a:buNone/>
            </a:pPr>
            <a:r>
              <a:rPr lang="ru-RU" dirty="0">
                <a:solidFill>
                  <a:srgbClr val="7030A0"/>
                </a:solidFill>
              </a:rPr>
              <a:t>Какое страшное и странное слово: небесные силы, кроме служения Богу, посылаются на служение людям, имеющим наследовать спасение. Нам немощным человекам! Это служение человеческому роду осуществляется преимущественно через ангелов-хранителей, о чем будет речь позднее. </a:t>
            </a:r>
          </a:p>
        </p:txBody>
      </p:sp>
    </p:spTree>
    <p:extLst>
      <p:ext uri="{BB962C8B-B14F-4D97-AF65-F5344CB8AC3E}">
        <p14:creationId xmlns:p14="http://schemas.microsoft.com/office/powerpoint/2010/main" val="1041634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62500" lnSpcReduction="20000"/>
          </a:bodyPr>
          <a:lstStyle/>
          <a:p>
            <a:pPr marL="0" indent="0">
              <a:buNone/>
            </a:pPr>
            <a:r>
              <a:rPr lang="ru-RU" dirty="0">
                <a:solidFill>
                  <a:srgbClr val="7030A0"/>
                </a:solidFill>
              </a:rPr>
              <a:t>Что же нам известно о том, как создавался ангельский мир и каково его устроение? По учению Церкви, ангелы были сотворены до начала видимого мира и сотворены все сразу в том числе, в котором они и сейчас пребывают, за исключением падших ангелов, число которых богословы определяют как треть всего числа ангелов, согласно Откровению.</a:t>
            </a:r>
          </a:p>
          <a:p>
            <a:pPr marL="0" indent="0">
              <a:buNone/>
            </a:pPr>
            <a:r>
              <a:rPr lang="ru-RU" dirty="0">
                <a:solidFill>
                  <a:srgbClr val="7030A0"/>
                </a:solidFill>
              </a:rPr>
              <a:t>Природа ангелов чисто духовная. Они бесплотны и бестелесны. Церковь именует их «вторыми светами». Как </a:t>
            </a:r>
            <a:r>
              <a:rPr lang="ru-RU" dirty="0" err="1">
                <a:solidFill>
                  <a:srgbClr val="7030A0"/>
                </a:solidFill>
              </a:rPr>
              <a:t>таковые,#они</a:t>
            </a:r>
            <a:r>
              <a:rPr lang="ru-RU" dirty="0">
                <a:solidFill>
                  <a:srgbClr val="7030A0"/>
                </a:solidFill>
              </a:rPr>
              <a:t> являются причастниками божественного света и неизреченной славы Божией. Будучи созданы свободными, ангелы после победы над падшими духами настолько укрепились в добре, в послушании Богу и в любви к Нему, что как бы утратили всякую склонность ко греху и окончательно утвердились в добре. Этим они особенно отличаются от людей.</a:t>
            </a:r>
          </a:p>
        </p:txBody>
      </p:sp>
    </p:spTree>
    <p:extLst>
      <p:ext uri="{BB962C8B-B14F-4D97-AF65-F5344CB8AC3E}">
        <p14:creationId xmlns:p14="http://schemas.microsoft.com/office/powerpoint/2010/main" val="2319378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55000" lnSpcReduction="20000"/>
          </a:bodyPr>
          <a:lstStyle/>
          <a:p>
            <a:pPr marL="0" indent="0">
              <a:buNone/>
            </a:pPr>
            <a:r>
              <a:rPr lang="ru-RU" dirty="0">
                <a:solidFill>
                  <a:srgbClr val="7030A0"/>
                </a:solidFill>
              </a:rPr>
              <a:t>Очень сложен вопрос, какой мир выше у Бога: ангельский или мир праведных </a:t>
            </a:r>
            <a:r>
              <a:rPr lang="ru-RU" dirty="0" err="1">
                <a:solidFill>
                  <a:srgbClr val="7030A0"/>
                </a:solidFill>
              </a:rPr>
              <a:t>человеков</a:t>
            </a:r>
            <a:r>
              <a:rPr lang="ru-RU" dirty="0">
                <a:solidFill>
                  <a:srgbClr val="7030A0"/>
                </a:solidFill>
              </a:rPr>
              <a:t>? Именование ангелов служебными духами, а равно и некоторые другие священные тексты позволяют считать преображенное святостью человеческое естество выше ангельского, конечно лишь в пакибытии. Далее, только про человека сказано, что он создан по образу и подобию Божию. Божественное Слово, Второе Лицо Пресвятой Троицы, приняло человеческое естество, чтобы спасти и искупить грешный человеческий род, но не претворилось в одного из падших ангелов, чтобы их спасти. Однако, четкого церковного учения об этом нет, поэтому нам благоразумнее смиренно склониться перед этой божественной тайной...</a:t>
            </a:r>
          </a:p>
          <a:p>
            <a:pPr marL="0" indent="0">
              <a:buNone/>
            </a:pPr>
            <a:r>
              <a:rPr lang="ru-RU" dirty="0">
                <a:solidFill>
                  <a:srgbClr val="7030A0"/>
                </a:solidFill>
              </a:rPr>
              <a:t>Что же нам известно о строении ангельского мира? Об этом имеется сочинение св. Дионисия </a:t>
            </a:r>
            <a:r>
              <a:rPr lang="ru-RU" dirty="0" err="1">
                <a:solidFill>
                  <a:srgbClr val="7030A0"/>
                </a:solidFill>
              </a:rPr>
              <a:t>Ареопагита</a:t>
            </a:r>
            <a:r>
              <a:rPr lang="ru-RU" dirty="0">
                <a:solidFill>
                  <a:srgbClr val="7030A0"/>
                </a:solidFill>
              </a:rPr>
              <a:t>, ученика апостола Павла, под названием «Небесная Иерархия». Это сочинение мы изложим в пересказе известного русского церковного писателя XIX века священника Г. Дьяченко, с добавлением и из других источников.</a:t>
            </a:r>
          </a:p>
        </p:txBody>
      </p:sp>
    </p:spTree>
    <p:extLst>
      <p:ext uri="{BB962C8B-B14F-4D97-AF65-F5344CB8AC3E}">
        <p14:creationId xmlns:p14="http://schemas.microsoft.com/office/powerpoint/2010/main" val="715736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latin typeface="Bookman Old Style" panose="020506040505050202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8490" y="1600200"/>
            <a:ext cx="400702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9917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143000"/>
          </a:xfrm>
        </p:spPr>
        <p:txBody>
          <a:bodyPr/>
          <a:lstStyle/>
          <a:p>
            <a:r>
              <a:rPr lang="ru-RU" b="1" dirty="0" smtClean="0">
                <a:solidFill>
                  <a:srgbClr val="FFC000"/>
                </a:solidFill>
              </a:rPr>
              <a:t>Война Ангелов</a:t>
            </a:r>
            <a:endParaRPr lang="ru-RU" b="1" dirty="0">
              <a:solidFill>
                <a:srgbClr val="FFC000"/>
              </a:solidFill>
            </a:endParaRPr>
          </a:p>
        </p:txBody>
      </p:sp>
      <p:sp>
        <p:nvSpPr>
          <p:cNvPr id="3" name="Объект 2"/>
          <p:cNvSpPr>
            <a:spLocks noGrp="1"/>
          </p:cNvSpPr>
          <p:nvPr>
            <p:ph idx="1"/>
          </p:nvPr>
        </p:nvSpPr>
        <p:spPr>
          <a:xfrm>
            <a:off x="3722305" y="1052736"/>
            <a:ext cx="5314191" cy="5616624"/>
          </a:xfrm>
        </p:spPr>
        <p:txBody>
          <a:bodyPr>
            <a:normAutofit fontScale="40000" lnSpcReduction="20000"/>
          </a:bodyPr>
          <a:lstStyle/>
          <a:p>
            <a:pPr marL="0" indent="0">
              <a:buNone/>
            </a:pPr>
            <a:r>
              <a:rPr lang="ru-RU" dirty="0">
                <a:solidFill>
                  <a:schemeClr val="bg2">
                    <a:lumMod val="75000"/>
                  </a:schemeClr>
                </a:solidFill>
              </a:rPr>
              <a:t> </a:t>
            </a:r>
            <a:r>
              <a:rPr lang="ru-RU" dirty="0"/>
              <a:t>И вот один из самых </a:t>
            </a:r>
            <a:r>
              <a:rPr lang="ru-RU" dirty="0" smtClean="0"/>
              <a:t>светлых, могущественных и красивых ангелов, наиболее приближенных Богу </a:t>
            </a:r>
            <a:r>
              <a:rPr lang="ru-RU" dirty="0"/>
              <a:t>– Денница – возгордился и захотел стать таким, как Бог, и никого не слушаться. </a:t>
            </a:r>
            <a:r>
              <a:rPr lang="ru-RU" dirty="0" smtClean="0"/>
              <a:t>Сатана был сотворен ангелом в чине херувима, обитал в Раю, ему самому захотелось воцариться на вечном Престоле вместо Бога. Некоторые </a:t>
            </a:r>
            <a:r>
              <a:rPr lang="ru-RU" dirty="0"/>
              <a:t>ангелы последовали его </a:t>
            </a:r>
            <a:r>
              <a:rPr lang="ru-RU" dirty="0" smtClean="0"/>
              <a:t>примеру, превратившись </a:t>
            </a:r>
            <a:r>
              <a:rPr lang="ru-RU" dirty="0"/>
              <a:t>в </a:t>
            </a:r>
            <a:r>
              <a:rPr lang="ru-RU" dirty="0" smtClean="0"/>
              <a:t>демонов.</a:t>
            </a:r>
          </a:p>
          <a:p>
            <a:pPr marL="0" indent="0">
              <a:buNone/>
            </a:pPr>
            <a:r>
              <a:rPr lang="ru-RU" dirty="0"/>
              <a:t>Тогда предводитель Сил Небесных Архистратиг Михаил собрал вокруг себя легионы Ангелов, оставшихся верными Богу и произнес: «Никто как Бог!», – обращаясь с этим призывом ко всем ангелам. Этими словами он показал, что признает только одного Единого Бога, Творца и Властителя всей вселенной.</a:t>
            </a:r>
          </a:p>
          <a:p>
            <a:pPr marL="0" indent="0">
              <a:buNone/>
            </a:pPr>
            <a:r>
              <a:rPr lang="ru-RU" dirty="0" smtClean="0"/>
              <a:t>Светлые Ангелы </a:t>
            </a:r>
            <a:r>
              <a:rPr lang="ru-RU" dirty="0"/>
              <a:t>вступили в борьбу </a:t>
            </a:r>
            <a:r>
              <a:rPr lang="ru-RU" dirty="0" smtClean="0"/>
              <a:t>изгнали </a:t>
            </a:r>
            <a:r>
              <a:rPr lang="ru-RU" dirty="0"/>
              <a:t>с </a:t>
            </a:r>
            <a:r>
              <a:rPr lang="ru-RU" dirty="0" smtClean="0"/>
              <a:t>небес падших ангелов, которые потом </a:t>
            </a:r>
            <a:r>
              <a:rPr lang="ru-RU" dirty="0"/>
              <a:t>образовали свое царство – </a:t>
            </a:r>
            <a:r>
              <a:rPr lang="ru-RU" u="sng" dirty="0"/>
              <a:t>ад</a:t>
            </a:r>
            <a:r>
              <a:rPr lang="ru-RU" dirty="0"/>
              <a:t>. С тех пор мир ангельский разделился: добрые ангелы остались с Богом, служат Ему и помогают людям делать добро, падшие же делают все наоборот</a:t>
            </a:r>
            <a:r>
              <a:rPr lang="ru-RU" dirty="0" smtClean="0"/>
              <a:t>.</a:t>
            </a:r>
            <a:r>
              <a:rPr lang="ru-RU" dirty="0"/>
              <a:t> Архангел Михаил утвердился как вождь всего ангельского мира, верного Богу</a:t>
            </a:r>
            <a:r>
              <a:rPr lang="ru-RU" dirty="0" smtClean="0"/>
              <a:t>.</a:t>
            </a:r>
            <a:endParaRPr lang="ru-RU" dirty="0"/>
          </a:p>
          <a:p>
            <a:pPr marL="0" indent="0">
              <a:buNone/>
            </a:pPr>
            <a:r>
              <a:rPr lang="ru-RU" dirty="0"/>
              <a:t>    Ангелы Света употребляют все усилия, чтоб мы во время земного нашего странствования приготовили и заслужили себе вечное блаженство. А ангелы тьмы употребляют все усилия, чтоб увлечь нас с собою в адскую пропасть. </a:t>
            </a:r>
          </a:p>
          <a:p>
            <a:pPr marL="0" indent="0">
              <a:buNone/>
            </a:pPr>
            <a:endParaRPr lang="ru-RU" dirty="0"/>
          </a:p>
          <a:p>
            <a:pPr marL="0" indent="0">
              <a:buNone/>
            </a:pPr>
            <a:r>
              <a:rPr lang="ru-RU" dirty="0"/>
              <a:t>Производится и непрерывная война на земле: с одной стороны, сражаются Святые Ангелы и православные благочестивые христиане, а с другой – ангелы тьмы и подчинившиеся им </a:t>
            </a:r>
            <a:r>
              <a:rPr lang="ru-RU" dirty="0" err="1"/>
              <a:t>человеки</a:t>
            </a:r>
            <a:r>
              <a:rPr lang="ru-RU" dirty="0"/>
              <a:t>.</a:t>
            </a:r>
          </a:p>
          <a:p>
            <a:pPr marL="0" indent="0" algn="r">
              <a:buNone/>
            </a:pPr>
            <a:r>
              <a:rPr lang="ru-RU" i="1" dirty="0"/>
              <a:t>Святитель Игнатий Брянчанинов</a:t>
            </a:r>
            <a:endParaRPr lang="ru-RU"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96753"/>
            <a:ext cx="3542793"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691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Небесная иерархия</a:t>
            </a:r>
          </a:p>
        </p:txBody>
      </p:sp>
      <p:sp>
        <p:nvSpPr>
          <p:cNvPr id="3" name="Объект 2"/>
          <p:cNvSpPr>
            <a:spLocks noGrp="1"/>
          </p:cNvSpPr>
          <p:nvPr>
            <p:ph idx="1"/>
          </p:nvPr>
        </p:nvSpPr>
        <p:spPr/>
        <p:txBody>
          <a:bodyPr>
            <a:normAutofit fontScale="32500" lnSpcReduction="20000"/>
          </a:bodyPr>
          <a:lstStyle/>
          <a:p>
            <a:pPr marL="0" indent="0">
              <a:buNone/>
            </a:pPr>
            <a:r>
              <a:rPr lang="ru-RU" dirty="0">
                <a:solidFill>
                  <a:srgbClr val="7030A0"/>
                </a:solidFill>
              </a:rPr>
              <a:t>Она состоит из трех ликов. Каждый лик имеет три чина. Высший лик состоит из серафимов, херувимов и престолов; средний – из </a:t>
            </a:r>
            <a:r>
              <a:rPr lang="ru-RU" dirty="0" err="1">
                <a:solidFill>
                  <a:srgbClr val="7030A0"/>
                </a:solidFill>
              </a:rPr>
              <a:t>господствий</a:t>
            </a:r>
            <a:r>
              <a:rPr lang="ru-RU" dirty="0">
                <a:solidFill>
                  <a:srgbClr val="7030A0"/>
                </a:solidFill>
              </a:rPr>
              <a:t>, сил и властей; </a:t>
            </a:r>
            <a:r>
              <a:rPr lang="ru-RU" dirty="0" err="1">
                <a:solidFill>
                  <a:srgbClr val="7030A0"/>
                </a:solidFill>
              </a:rPr>
              <a:t>нисший</a:t>
            </a:r>
            <a:r>
              <a:rPr lang="ru-RU" dirty="0">
                <a:solidFill>
                  <a:srgbClr val="7030A0"/>
                </a:solidFill>
              </a:rPr>
              <a:t> – из начал, архангелов и ангелов.</a:t>
            </a:r>
          </a:p>
          <a:p>
            <a:pPr marL="0" indent="0">
              <a:buNone/>
            </a:pPr>
            <a:r>
              <a:rPr lang="ru-RU" dirty="0">
                <a:solidFill>
                  <a:srgbClr val="7030A0"/>
                </a:solidFill>
              </a:rPr>
              <a:t>Высочайшим ликом ангельским являются серафимы. Имя их значит пламенные, огненные. Непосредственно и непрерывно предстоя Тому, Кто есть любовь, Кто живет в свете неприступном, и Которого престол есть пламень огненный, серафимы горят высшей любовью к Богу, и этот огонь любви воспламеняет и других. О серафимах повествует нам пророк Исаия в 6-ой главе: «Видел я Господа, сидящего на престоле высоком и превознесенном, и края риз Его наполняли весь храм. Вокруг Него стояли серафимы, у каждого из них по шесть крыл: двумя закрывал каждый лицо свое, и двумя закрывал ноги свои, и двумя летал. И взывали они друг ко другу и говорили: Свят, свят, свят Господь </a:t>
            </a:r>
            <a:r>
              <a:rPr lang="ru-RU" dirty="0" err="1">
                <a:solidFill>
                  <a:srgbClr val="7030A0"/>
                </a:solidFill>
              </a:rPr>
              <a:t>Саваоф</a:t>
            </a:r>
            <a:r>
              <a:rPr lang="ru-RU" dirty="0">
                <a:solidFill>
                  <a:srgbClr val="7030A0"/>
                </a:solidFill>
              </a:rPr>
              <a:t>, вся земля полна славы Его».</a:t>
            </a:r>
          </a:p>
          <a:p>
            <a:pPr marL="0" indent="0">
              <a:buNone/>
            </a:pPr>
            <a:r>
              <a:rPr lang="ru-RU" dirty="0">
                <a:solidFill>
                  <a:srgbClr val="7030A0"/>
                </a:solidFill>
              </a:rPr>
              <a:t>Второй чин старшего лика составляют херувимы, имя которых значит разумение или ведение. По этой причине их именуют </a:t>
            </a:r>
            <a:r>
              <a:rPr lang="ru-RU" dirty="0" err="1">
                <a:solidFill>
                  <a:srgbClr val="7030A0"/>
                </a:solidFill>
              </a:rPr>
              <a:t>многоочитыми</a:t>
            </a:r>
            <a:r>
              <a:rPr lang="ru-RU" dirty="0">
                <a:solidFill>
                  <a:srgbClr val="7030A0"/>
                </a:solidFill>
              </a:rPr>
              <a:t>. Созерцая славу Божию и обладая высшим ведением и мудростью, они другим изливают премудрость Божию. В Священном Писании во многих местах говорится о херувимах, например: «И изгнал Бог Адама и поставил на востоке у сада </a:t>
            </a:r>
            <a:r>
              <a:rPr lang="ru-RU" dirty="0" err="1">
                <a:solidFill>
                  <a:srgbClr val="7030A0"/>
                </a:solidFill>
              </a:rPr>
              <a:t>Едемского</a:t>
            </a:r>
            <a:r>
              <a:rPr lang="ru-RU" dirty="0">
                <a:solidFill>
                  <a:srgbClr val="7030A0"/>
                </a:solidFill>
              </a:rPr>
              <a:t> херувима и пламенный меч обращающийся, чтобы охранять путь к дереву жизни» (Быт. 3, 24). Многократно говорится о херувимах в книге пророка </a:t>
            </a:r>
            <a:r>
              <a:rPr lang="ru-RU" dirty="0" err="1">
                <a:solidFill>
                  <a:srgbClr val="7030A0"/>
                </a:solidFill>
              </a:rPr>
              <a:t>Иезекииля</a:t>
            </a:r>
            <a:r>
              <a:rPr lang="ru-RU" dirty="0">
                <a:solidFill>
                  <a:srgbClr val="7030A0"/>
                </a:solidFill>
              </a:rPr>
              <a:t>: «И видно было у херувимов подобие рук человеческих под крыльями их. И видел я: вот четыре колеса подле херувимов, по одному колесу подле каждого херувима, и колеса по виду – как бы из камня топаза» (10, 8-9).</a:t>
            </a:r>
          </a:p>
          <a:p>
            <a:pPr marL="0" indent="0">
              <a:buNone/>
            </a:pPr>
            <a:r>
              <a:rPr lang="ru-RU" dirty="0">
                <a:solidFill>
                  <a:srgbClr val="7030A0"/>
                </a:solidFill>
              </a:rPr>
              <a:t>Третий чин старшего лика – престолы, называемые богоносными не существом, но служением, на которых Бог благодатно и непостижимо почивает. Через этот лик Бог являет Свое величие и правосудие.</a:t>
            </a:r>
          </a:p>
          <a:p>
            <a:pPr marL="0" indent="0">
              <a:buNone/>
            </a:pPr>
            <a:r>
              <a:rPr lang="ru-RU" dirty="0">
                <a:solidFill>
                  <a:srgbClr val="7030A0"/>
                </a:solidFill>
              </a:rPr>
              <a:t>Перейдем теперь к среднему лику небесной иерархии. Старший чин его составляют господства, которые господствуют над </a:t>
            </a:r>
            <a:r>
              <a:rPr lang="ru-RU" dirty="0" err="1">
                <a:solidFill>
                  <a:srgbClr val="7030A0"/>
                </a:solidFill>
              </a:rPr>
              <a:t>нисшими</a:t>
            </a:r>
            <a:r>
              <a:rPr lang="ru-RU" dirty="0">
                <a:solidFill>
                  <a:srgbClr val="7030A0"/>
                </a:solidFill>
              </a:rPr>
              <a:t> ангелами. </a:t>
            </a:r>
            <a:r>
              <a:rPr lang="ru-RU" dirty="0" err="1">
                <a:solidFill>
                  <a:srgbClr val="7030A0"/>
                </a:solidFill>
              </a:rPr>
              <a:t>Доброхотно</a:t>
            </a:r>
            <a:r>
              <a:rPr lang="ru-RU" dirty="0">
                <a:solidFill>
                  <a:srgbClr val="7030A0"/>
                </a:solidFill>
              </a:rPr>
              <a:t> и радостно служа Богу, они сообщают и живущим на земле силу благоразумного владения собой и мудрого устроения себя; учат владеть чувствами, смирять бесчинные вожделения и страсти, плоть порабощать духу, господствовать над волей и побеждать искушения.</a:t>
            </a:r>
          </a:p>
          <a:p>
            <a:pPr marL="0" indent="0">
              <a:buNone/>
            </a:pPr>
            <a:r>
              <a:rPr lang="ru-RU" dirty="0">
                <a:solidFill>
                  <a:srgbClr val="7030A0"/>
                </a:solidFill>
              </a:rPr>
              <a:t>За господствами в среднем лике следуют силы, через которые Бог творит знамения и чудеса для славы Божией, для помощи и укрепления </a:t>
            </a:r>
            <a:r>
              <a:rPr lang="ru-RU" dirty="0" err="1">
                <a:solidFill>
                  <a:srgbClr val="7030A0"/>
                </a:solidFill>
              </a:rPr>
              <a:t>труждающимся</a:t>
            </a:r>
            <a:r>
              <a:rPr lang="ru-RU" dirty="0">
                <a:solidFill>
                  <a:srgbClr val="7030A0"/>
                </a:solidFill>
              </a:rPr>
              <a:t> и обремененным. Об этом чине возвещает нам апостол Петр, говоря, что </a:t>
            </a:r>
            <a:r>
              <a:rPr lang="ru-RU" dirty="0" err="1">
                <a:solidFill>
                  <a:srgbClr val="7030A0"/>
                </a:solidFill>
              </a:rPr>
              <a:t>восшедшему</a:t>
            </a:r>
            <a:r>
              <a:rPr lang="ru-RU" dirty="0">
                <a:solidFill>
                  <a:srgbClr val="7030A0"/>
                </a:solidFill>
              </a:rPr>
              <a:t> на небо Христу покорились ангелы, и власти, и силы.</a:t>
            </a:r>
          </a:p>
          <a:p>
            <a:pPr marL="0" indent="0">
              <a:buNone/>
            </a:pPr>
            <a:r>
              <a:rPr lang="ru-RU" dirty="0">
                <a:solidFill>
                  <a:srgbClr val="7030A0"/>
                </a:solidFill>
              </a:rPr>
              <a:t>К </a:t>
            </a:r>
            <a:r>
              <a:rPr lang="ru-RU" dirty="0" err="1">
                <a:solidFill>
                  <a:srgbClr val="7030A0"/>
                </a:solidFill>
              </a:rPr>
              <a:t>нисшему</a:t>
            </a:r>
            <a:r>
              <a:rPr lang="ru-RU" dirty="0">
                <a:solidFill>
                  <a:srgbClr val="7030A0"/>
                </a:solidFill>
              </a:rPr>
              <a:t> чину среднего лика принадлежат власти, которые имеют большую власть над </a:t>
            </a:r>
            <a:r>
              <a:rPr lang="ru-RU" dirty="0" err="1">
                <a:solidFill>
                  <a:srgbClr val="7030A0"/>
                </a:solidFill>
              </a:rPr>
              <a:t>диаволом</a:t>
            </a:r>
            <a:r>
              <a:rPr lang="ru-RU" dirty="0">
                <a:solidFill>
                  <a:srgbClr val="7030A0"/>
                </a:solidFill>
              </a:rPr>
              <a:t>, побеждают его, охраняют человека от искушений его и укрепляют в подвигах благочестия. Некоторые святые отцы полагают, что ангел-хранитель апостола Петра, выведший его из темницы, принадлежал к этому чину ангельскому.</a:t>
            </a:r>
          </a:p>
          <a:p>
            <a:pPr marL="0" indent="0">
              <a:buNone/>
            </a:pPr>
            <a:r>
              <a:rPr lang="ru-RU" dirty="0">
                <a:solidFill>
                  <a:srgbClr val="7030A0"/>
                </a:solidFill>
              </a:rPr>
              <a:t>В </a:t>
            </a:r>
            <a:r>
              <a:rPr lang="ru-RU" dirty="0" err="1">
                <a:solidFill>
                  <a:srgbClr val="7030A0"/>
                </a:solidFill>
              </a:rPr>
              <a:t>нисшем</a:t>
            </a:r>
            <a:r>
              <a:rPr lang="ru-RU" dirty="0">
                <a:solidFill>
                  <a:srgbClr val="7030A0"/>
                </a:solidFill>
              </a:rPr>
              <a:t> лике небесной иерархии находятся: в первом чине начала, которые начальствуют над младшими ангелами, назначают должности, распределяют служения между ними, управляют царствами и обществами человеческими.</a:t>
            </a:r>
          </a:p>
          <a:p>
            <a:pPr marL="0" indent="0">
              <a:buNone/>
            </a:pPr>
            <a:r>
              <a:rPr lang="ru-RU" dirty="0">
                <a:solidFill>
                  <a:srgbClr val="7030A0"/>
                </a:solidFill>
              </a:rPr>
              <a:t>Предпоследний чин составляют архангелы, благовестники и провозвестники </a:t>
            </a:r>
            <a:r>
              <a:rPr lang="ru-RU" dirty="0" err="1">
                <a:solidFill>
                  <a:srgbClr val="7030A0"/>
                </a:solidFill>
              </a:rPr>
              <a:t>таин</a:t>
            </a:r>
            <a:r>
              <a:rPr lang="ru-RU" dirty="0">
                <a:solidFill>
                  <a:srgbClr val="7030A0"/>
                </a:solidFill>
              </a:rPr>
              <a:t> Божиих, и сообщают волю Божию людям.</a:t>
            </a:r>
          </a:p>
          <a:p>
            <a:pPr marL="0" indent="0">
              <a:buNone/>
            </a:pPr>
            <a:r>
              <a:rPr lang="ru-RU" dirty="0">
                <a:solidFill>
                  <a:srgbClr val="7030A0"/>
                </a:solidFill>
              </a:rPr>
              <a:t>Последний чин именуется просто ангелами, ближайшими к людям бесплотными духами. Они-то преимущественно и посылаются в мир, в качестве наших ангелов-хранителей. Вот это то, что мы знаем о чинах и ликах небесной иерархии</a:t>
            </a:r>
            <a:r>
              <a:rPr lang="ru-RU" dirty="0"/>
              <a:t>.</a:t>
            </a:r>
          </a:p>
          <a:p>
            <a:pPr marL="0" indent="0">
              <a:buNone/>
            </a:pPr>
            <a:endParaRPr lang="ru-RU" dirty="0"/>
          </a:p>
        </p:txBody>
      </p:sp>
    </p:spTree>
    <p:extLst>
      <p:ext uri="{BB962C8B-B14F-4D97-AF65-F5344CB8AC3E}">
        <p14:creationId xmlns:p14="http://schemas.microsoft.com/office/powerpoint/2010/main" val="159258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TextBox 3"/>
          <p:cNvSpPr txBox="1"/>
          <p:nvPr/>
        </p:nvSpPr>
        <p:spPr>
          <a:xfrm>
            <a:off x="5292080" y="2276872"/>
            <a:ext cx="1409360" cy="369332"/>
          </a:xfrm>
          <a:prstGeom prst="rect">
            <a:avLst/>
          </a:prstGeom>
          <a:noFill/>
        </p:spPr>
        <p:txBody>
          <a:bodyPr wrap="none" rtlCol="0">
            <a:spAutoFit/>
          </a:bodyPr>
          <a:lstStyle/>
          <a:p>
            <a:r>
              <a:rPr lang="ru-RU" dirty="0" smtClean="0"/>
              <a:t>серафимы</a:t>
            </a:r>
            <a:endParaRPr lang="ru-RU" dirty="0"/>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3513081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4" name="TextBox 3"/>
          <p:cNvSpPr txBox="1"/>
          <p:nvPr/>
        </p:nvSpPr>
        <p:spPr>
          <a:xfrm>
            <a:off x="4932040" y="2636912"/>
            <a:ext cx="1351652" cy="369332"/>
          </a:xfrm>
          <a:prstGeom prst="rect">
            <a:avLst/>
          </a:prstGeom>
          <a:noFill/>
        </p:spPr>
        <p:txBody>
          <a:bodyPr wrap="none" rtlCol="0">
            <a:spAutoFit/>
          </a:bodyPr>
          <a:lstStyle/>
          <a:p>
            <a:r>
              <a:rPr lang="ru-RU" dirty="0" smtClean="0"/>
              <a:t>херувимы</a:t>
            </a:r>
            <a:endParaRPr lang="ru-RU" dirty="0"/>
          </a:p>
        </p:txBody>
      </p:sp>
      <p:sp>
        <p:nvSpPr>
          <p:cNvPr id="3" name="Объект 2"/>
          <p:cNvSpPr>
            <a:spLocks noGrp="1"/>
          </p:cNvSpPr>
          <p:nvPr>
            <p:ph idx="1"/>
          </p:nvPr>
        </p:nvSpPr>
        <p:spPr/>
        <p:txBody>
          <a:bodyPr/>
          <a:lstStyle/>
          <a:p>
            <a:endParaRPr lang="ru-RU"/>
          </a:p>
        </p:txBody>
      </p:sp>
    </p:spTree>
    <p:extLst>
      <p:ext uri="{BB962C8B-B14F-4D97-AF65-F5344CB8AC3E}">
        <p14:creationId xmlns:p14="http://schemas.microsoft.com/office/powerpoint/2010/main" val="3862563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429000"/>
            <a:ext cx="2781300"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537" y="3343275"/>
            <a:ext cx="2828925"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363" y="3406436"/>
            <a:ext cx="2752725"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p:txBody>
          <a:bodyPr/>
          <a:lstStyle/>
          <a:p>
            <a:endParaRPr lang="ru-RU" dirty="0"/>
          </a:p>
        </p:txBody>
      </p:sp>
    </p:spTree>
    <p:extLst>
      <p:ext uri="{BB962C8B-B14F-4D97-AF65-F5344CB8AC3E}">
        <p14:creationId xmlns:p14="http://schemas.microsoft.com/office/powerpoint/2010/main" val="2236572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2762250"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484784"/>
            <a:ext cx="2657475"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3191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Великая </a:t>
            </a:r>
            <a:r>
              <a:rPr lang="ru-RU" dirty="0" err="1"/>
              <a:t>Седмерица</a:t>
            </a:r>
            <a:endParaRPr lang="ru-RU" dirty="0"/>
          </a:p>
        </p:txBody>
      </p:sp>
      <p:sp>
        <p:nvSpPr>
          <p:cNvPr id="3" name="Объект 2"/>
          <p:cNvSpPr>
            <a:spLocks noGrp="1"/>
          </p:cNvSpPr>
          <p:nvPr>
            <p:ph idx="1"/>
          </p:nvPr>
        </p:nvSpPr>
        <p:spPr/>
        <p:txBody>
          <a:bodyPr>
            <a:normAutofit fontScale="47500" lnSpcReduction="20000"/>
          </a:bodyPr>
          <a:lstStyle/>
          <a:p>
            <a:pPr marL="0" indent="0">
              <a:buNone/>
            </a:pPr>
            <a:r>
              <a:rPr lang="ru-RU" dirty="0">
                <a:solidFill>
                  <a:srgbClr val="7030A0"/>
                </a:solidFill>
              </a:rPr>
              <a:t>Немного более открыто нам св. Писанием и св. Преданием о семи высших архангелах: Михаиле, Гаврииле, Рафаиле, </a:t>
            </a:r>
            <a:r>
              <a:rPr lang="ru-RU" dirty="0" err="1">
                <a:solidFill>
                  <a:srgbClr val="7030A0"/>
                </a:solidFill>
              </a:rPr>
              <a:t>Урииле</a:t>
            </a:r>
            <a:r>
              <a:rPr lang="ru-RU" dirty="0">
                <a:solidFill>
                  <a:srgbClr val="7030A0"/>
                </a:solidFill>
              </a:rPr>
              <a:t>, </a:t>
            </a:r>
            <a:r>
              <a:rPr lang="ru-RU" dirty="0" err="1">
                <a:solidFill>
                  <a:srgbClr val="7030A0"/>
                </a:solidFill>
              </a:rPr>
              <a:t>Салафииле</a:t>
            </a:r>
            <a:r>
              <a:rPr lang="ru-RU" dirty="0">
                <a:solidFill>
                  <a:srgbClr val="7030A0"/>
                </a:solidFill>
              </a:rPr>
              <a:t>, </a:t>
            </a:r>
            <a:r>
              <a:rPr lang="ru-RU" dirty="0" err="1">
                <a:solidFill>
                  <a:srgbClr val="7030A0"/>
                </a:solidFill>
              </a:rPr>
              <a:t>Иегудииле</a:t>
            </a:r>
            <a:r>
              <a:rPr lang="ru-RU" dirty="0">
                <a:solidFill>
                  <a:srgbClr val="7030A0"/>
                </a:solidFill>
              </a:rPr>
              <a:t> и </a:t>
            </a:r>
            <a:r>
              <a:rPr lang="ru-RU" dirty="0" err="1">
                <a:solidFill>
                  <a:srgbClr val="7030A0"/>
                </a:solidFill>
              </a:rPr>
              <a:t>Варахииле</a:t>
            </a:r>
            <a:r>
              <a:rPr lang="ru-RU" dirty="0">
                <a:solidFill>
                  <a:srgbClr val="7030A0"/>
                </a:solidFill>
              </a:rPr>
              <a:t>.</a:t>
            </a:r>
          </a:p>
          <a:p>
            <a:pPr marL="0" indent="0">
              <a:buNone/>
            </a:pPr>
            <a:r>
              <a:rPr lang="ru-RU" dirty="0">
                <a:solidFill>
                  <a:srgbClr val="7030A0"/>
                </a:solidFill>
              </a:rPr>
              <a:t>Первые два архангела стоят на особой высоте и именуются еще архистратигами силы Господней. Они – превыше всех ликов ангельских и как бы предводительствуют всеми небесными бесплотными силами. </a:t>
            </a:r>
          </a:p>
          <a:p>
            <a:pPr marL="0" indent="0">
              <a:buNone/>
            </a:pPr>
            <a:r>
              <a:rPr lang="ru-RU" dirty="0">
                <a:solidFill>
                  <a:srgbClr val="7030A0"/>
                </a:solidFill>
              </a:rPr>
              <a:t>Имя Михаил с еврейского значит: «Кто как Бог?» или «Кто равен Богу?». «ИЛ» - это сокращение древне-еврейского слова «</a:t>
            </a:r>
            <a:r>
              <a:rPr lang="ru-RU" dirty="0" err="1">
                <a:solidFill>
                  <a:srgbClr val="7030A0"/>
                </a:solidFill>
              </a:rPr>
              <a:t>Элогим</a:t>
            </a:r>
            <a:r>
              <a:rPr lang="ru-RU" dirty="0">
                <a:solidFill>
                  <a:srgbClr val="7030A0"/>
                </a:solidFill>
              </a:rPr>
              <a:t>», что по-русски значит – Бог.</a:t>
            </a:r>
          </a:p>
          <a:p>
            <a:pPr marL="0" indent="0">
              <a:buNone/>
            </a:pPr>
            <a:r>
              <a:rPr lang="ru-RU" dirty="0">
                <a:solidFill>
                  <a:srgbClr val="7030A0"/>
                </a:solidFill>
              </a:rPr>
              <a:t>Михаил был вторым в небесной иерархии после </a:t>
            </a:r>
            <a:r>
              <a:rPr lang="ru-RU" dirty="0" err="1">
                <a:solidFill>
                  <a:srgbClr val="7030A0"/>
                </a:solidFill>
              </a:rPr>
              <a:t>Сатанаила</a:t>
            </a:r>
            <a:r>
              <a:rPr lang="ru-RU" dirty="0">
                <a:solidFill>
                  <a:srgbClr val="7030A0"/>
                </a:solidFill>
              </a:rPr>
              <a:t>, именовавшегося еще Люцифером или Денницей, т.е. сыном зари. Когда последний в своей гордыне восстал на Бога, Господь по Своему Божественному смотрению предоставил сразиться с ним оставшимся Ему верными ангелам, во главе со архистратигом Михаилом.</a:t>
            </a:r>
          </a:p>
          <a:p>
            <a:pPr marL="0" indent="0">
              <a:buNone/>
            </a:pPr>
            <a:r>
              <a:rPr lang="ru-RU" dirty="0" err="1">
                <a:solidFill>
                  <a:srgbClr val="7030A0"/>
                </a:solidFill>
              </a:rPr>
              <a:t>Повидимому</a:t>
            </a:r>
            <a:r>
              <a:rPr lang="ru-RU" dirty="0">
                <a:solidFill>
                  <a:srgbClr val="7030A0"/>
                </a:solidFill>
              </a:rPr>
              <a:t> борьба была очень нелегкой, ибо они (светлые силы), по Откровению Иоанна Богослова, «победили его </a:t>
            </a:r>
            <a:r>
              <a:rPr lang="ru-RU" dirty="0" err="1">
                <a:solidFill>
                  <a:srgbClr val="7030A0"/>
                </a:solidFill>
              </a:rPr>
              <a:t>кровию</a:t>
            </a:r>
            <a:r>
              <a:rPr lang="ru-RU" dirty="0">
                <a:solidFill>
                  <a:srgbClr val="7030A0"/>
                </a:solidFill>
              </a:rPr>
              <a:t> Агнца и словом свидетельства своего, и не возлюбили души своей даже до смерти» (</a:t>
            </a:r>
            <a:r>
              <a:rPr lang="ru-RU" dirty="0" err="1">
                <a:solidFill>
                  <a:srgbClr val="7030A0"/>
                </a:solidFill>
              </a:rPr>
              <a:t>Откр</a:t>
            </a:r>
            <a:r>
              <a:rPr lang="ru-RU" dirty="0">
                <a:solidFill>
                  <a:srgbClr val="7030A0"/>
                </a:solidFill>
              </a:rPr>
              <a:t>. 12, 11). Это место Откровения дает нам понять, что тайна искупления через Кровь Агнца, предначертанная в планах Божиих, уже начала </a:t>
            </a:r>
            <a:r>
              <a:rPr lang="ru-RU" dirty="0" err="1">
                <a:solidFill>
                  <a:srgbClr val="7030A0"/>
                </a:solidFill>
              </a:rPr>
              <a:t>прообразовательно</a:t>
            </a:r>
            <a:r>
              <a:rPr lang="ru-RU" dirty="0">
                <a:solidFill>
                  <a:srgbClr val="7030A0"/>
                </a:solidFill>
              </a:rPr>
              <a:t> действовать в горнем мире и способствовала победе ангелов, свидетельствовавших о ней на небесах. Что же касается борьбы «даже до смерти», то здесь следует видеть напряженность этой борьбы до последнего предела, борьбы, могущей окончиться как бы душевной смертью части небесных воинств.</a:t>
            </a:r>
          </a:p>
        </p:txBody>
      </p:sp>
    </p:spTree>
    <p:extLst>
      <p:ext uri="{BB962C8B-B14F-4D97-AF65-F5344CB8AC3E}">
        <p14:creationId xmlns:p14="http://schemas.microsoft.com/office/powerpoint/2010/main" val="3083854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70000" lnSpcReduction="20000"/>
          </a:bodyPr>
          <a:lstStyle/>
          <a:p>
            <a:pPr marL="0" indent="0">
              <a:buNone/>
            </a:pPr>
            <a:r>
              <a:rPr lang="ru-RU" dirty="0">
                <a:solidFill>
                  <a:srgbClr val="7030A0"/>
                </a:solidFill>
              </a:rPr>
              <a:t>Что еще можно сказать об архангеле Михаиле? Пророк Даниил называет его ангелом хранителем народа еврейского. А после того, как жестоковыйный еврейский народ навел на себя проклятие, предав на смерть своего Спасителя и Искупителя, и тем утратил свое избранничество, архангел Михаил, по всеобщему христианскому верованию, сделался небесным покровителем и поборником Церкви Христовой. Поэтому многие Святые Отцы не без основания полагают, что архангел Михаил, вместе с </a:t>
            </a:r>
            <a:r>
              <a:rPr lang="ru-RU" dirty="0" err="1">
                <a:solidFill>
                  <a:srgbClr val="7030A0"/>
                </a:solidFill>
              </a:rPr>
              <a:t>архагелом</a:t>
            </a:r>
            <a:r>
              <a:rPr lang="ru-RU" dirty="0">
                <a:solidFill>
                  <a:srgbClr val="7030A0"/>
                </a:solidFill>
              </a:rPr>
              <a:t> Гавриилом, именно и были теми ангелами, которые являлись женам-мироносицам и благовествовали о воскресении Христовом. И в ряде других новозаветных явлений ангелов позволительно видеть эту </a:t>
            </a:r>
            <a:r>
              <a:rPr lang="ru-RU" dirty="0" err="1">
                <a:solidFill>
                  <a:srgbClr val="7030A0"/>
                </a:solidFill>
              </a:rPr>
              <a:t>первоверховную</a:t>
            </a:r>
            <a:r>
              <a:rPr lang="ru-RU" dirty="0">
                <a:solidFill>
                  <a:srgbClr val="7030A0"/>
                </a:solidFill>
              </a:rPr>
              <a:t> двоицу. Об особых явлениях архангела Гавриила скажем ниже.</a:t>
            </a:r>
          </a:p>
        </p:txBody>
      </p:sp>
    </p:spTree>
    <p:extLst>
      <p:ext uri="{BB962C8B-B14F-4D97-AF65-F5344CB8AC3E}">
        <p14:creationId xmlns:p14="http://schemas.microsoft.com/office/powerpoint/2010/main" val="36076695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40000" lnSpcReduction="20000"/>
          </a:bodyPr>
          <a:lstStyle/>
          <a:p>
            <a:pPr marL="0" indent="0">
              <a:buNone/>
            </a:pPr>
            <a:r>
              <a:rPr lang="ru-RU" dirty="0">
                <a:solidFill>
                  <a:srgbClr val="7030A0"/>
                </a:solidFill>
              </a:rPr>
              <a:t>В день Страшного Суда, конечно, никто иной как архистратиг Михаил будет </a:t>
            </a:r>
            <a:r>
              <a:rPr lang="ru-RU" dirty="0" err="1">
                <a:solidFill>
                  <a:srgbClr val="7030A0"/>
                </a:solidFill>
              </a:rPr>
              <a:t>предводить</a:t>
            </a:r>
            <a:r>
              <a:rPr lang="ru-RU" dirty="0">
                <a:solidFill>
                  <a:srgbClr val="7030A0"/>
                </a:solidFill>
              </a:rPr>
              <a:t> грядущее со Христом небесное воинство. Поэтому и на иконах этот архангел изображается всегда в воинственном виде с копьем или мечем в руках. Иногда верх копья увенчивается белой хоругвью, на которой начертан крест. Белая хоругвь означает неизменную чистоту и непоколебимую верность архангела Царю Небесному, а крест указывает, что брань с царством тьмы и победа над ним достигается только при помощи Креста Христова. </a:t>
            </a:r>
          </a:p>
          <a:p>
            <a:pPr marL="0" indent="0">
              <a:buNone/>
            </a:pPr>
            <a:r>
              <a:rPr lang="ru-RU" dirty="0">
                <a:solidFill>
                  <a:srgbClr val="7030A0"/>
                </a:solidFill>
              </a:rPr>
              <a:t>Второе место во всей небесной иерархии занимает архангел Гавриил. Имя это обозначает силу Божию. Поскольку у небесных жителей наименование всегда знаменует сущность его служения, то этот архангел является особенно провозвестником и служителем всемогущества Божия. Это он благовестил </a:t>
            </a:r>
            <a:r>
              <a:rPr lang="ru-RU" dirty="0" err="1">
                <a:solidFill>
                  <a:srgbClr val="7030A0"/>
                </a:solidFill>
              </a:rPr>
              <a:t>Захарии</a:t>
            </a:r>
            <a:r>
              <a:rPr lang="ru-RU" dirty="0">
                <a:solidFill>
                  <a:srgbClr val="7030A0"/>
                </a:solidFill>
              </a:rPr>
              <a:t> о том, как силой Божией от него, бесплодного старца, родится величайший из рожденных женами Иоанн Предтеча и Креститель Господень. Он же возвестил </a:t>
            </a:r>
            <a:r>
              <a:rPr lang="ru-RU" dirty="0" err="1">
                <a:solidFill>
                  <a:srgbClr val="7030A0"/>
                </a:solidFill>
              </a:rPr>
              <a:t>богоотцам</a:t>
            </a:r>
            <a:r>
              <a:rPr lang="ru-RU" dirty="0">
                <a:solidFill>
                  <a:srgbClr val="7030A0"/>
                </a:solidFill>
              </a:rPr>
              <a:t> </a:t>
            </a:r>
            <a:r>
              <a:rPr lang="ru-RU" dirty="0" err="1">
                <a:solidFill>
                  <a:srgbClr val="7030A0"/>
                </a:solidFill>
              </a:rPr>
              <a:t>Иоакиму</a:t>
            </a:r>
            <a:r>
              <a:rPr lang="ru-RU" dirty="0">
                <a:solidFill>
                  <a:srgbClr val="7030A0"/>
                </a:solidFill>
              </a:rPr>
              <a:t> и Анне о рождении чудной и </a:t>
            </a:r>
            <a:r>
              <a:rPr lang="ru-RU" dirty="0" err="1">
                <a:solidFill>
                  <a:srgbClr val="7030A0"/>
                </a:solidFill>
              </a:rPr>
              <a:t>преблагословенной</a:t>
            </a:r>
            <a:r>
              <a:rPr lang="ru-RU" dirty="0">
                <a:solidFill>
                  <a:srgbClr val="7030A0"/>
                </a:solidFill>
              </a:rPr>
              <a:t> Девы. Ее он посещал и наставлял в храме иерусалимском, подкрепляя Ее телесные силы небесной пищей. Он же принес Ей райскую ветвь в день Благовещения с чудной вестью, что именно Она избрана Богом принять в Свои недра Бога Слова. Архангел Гавриил является неоднократно и праведному Иосифу, давая ему необходимые советы. По мнению некоторых Отцов, именно он был тем ангелом, который укреплял Господа ночью в </a:t>
            </a:r>
            <a:r>
              <a:rPr lang="ru-RU" dirty="0" err="1">
                <a:solidFill>
                  <a:srgbClr val="7030A0"/>
                </a:solidFill>
              </a:rPr>
              <a:t>Гефсимании</a:t>
            </a:r>
            <a:r>
              <a:rPr lang="ru-RU" dirty="0">
                <a:solidFill>
                  <a:srgbClr val="7030A0"/>
                </a:solidFill>
              </a:rPr>
              <a:t> во время моления о чаше. И, как сказано выше, они с архангелом Михаилом вместе участвовали в </a:t>
            </a:r>
            <a:r>
              <a:rPr lang="ru-RU" dirty="0" err="1">
                <a:solidFill>
                  <a:srgbClr val="7030A0"/>
                </a:solidFill>
              </a:rPr>
              <a:t>благовестии</a:t>
            </a:r>
            <a:r>
              <a:rPr lang="ru-RU" dirty="0">
                <a:solidFill>
                  <a:srgbClr val="7030A0"/>
                </a:solidFill>
              </a:rPr>
              <a:t> о воскресении и вознесении Христа Спасителя. Наконец, тот же архангел Гавриил явился Богородице возвестить Ей день Ее земного успения. </a:t>
            </a:r>
          </a:p>
          <a:p>
            <a:pPr marL="0" indent="0">
              <a:buNone/>
            </a:pPr>
            <a:r>
              <a:rPr lang="ru-RU" dirty="0">
                <a:solidFill>
                  <a:srgbClr val="7030A0"/>
                </a:solidFill>
              </a:rPr>
              <a:t>В песнопениях церковных архангел Гавриил именуется «служителем чудес», как благовестник великих чудес Божиих. Поэтому </a:t>
            </a:r>
            <a:r>
              <a:rPr lang="ru-RU" dirty="0" err="1">
                <a:solidFill>
                  <a:srgbClr val="7030A0"/>
                </a:solidFill>
              </a:rPr>
              <a:t>иконографически</a:t>
            </a:r>
            <a:r>
              <a:rPr lang="ru-RU" dirty="0">
                <a:solidFill>
                  <a:srgbClr val="7030A0"/>
                </a:solidFill>
              </a:rPr>
              <a:t> он изображается иногда с райской ветвью в правой руке, а иногда он в ней держит зажженный фонарь, тогда как в левой держит зеркало из </a:t>
            </a:r>
            <a:r>
              <a:rPr lang="ru-RU" dirty="0" err="1">
                <a:solidFill>
                  <a:srgbClr val="7030A0"/>
                </a:solidFill>
              </a:rPr>
              <a:t>ясписа</a:t>
            </a:r>
            <a:r>
              <a:rPr lang="ru-RU" dirty="0">
                <a:solidFill>
                  <a:srgbClr val="7030A0"/>
                </a:solidFill>
              </a:rPr>
              <a:t>. Фонарь означает, что судьбы Божии бывают сокрыты до времени, а зеркало – что они через Гавриила отражаются, как в зеркале. </a:t>
            </a:r>
          </a:p>
        </p:txBody>
      </p:sp>
    </p:spTree>
    <p:extLst>
      <p:ext uri="{BB962C8B-B14F-4D97-AF65-F5344CB8AC3E}">
        <p14:creationId xmlns:p14="http://schemas.microsoft.com/office/powerpoint/2010/main" val="3353213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25000" lnSpcReduction="20000"/>
          </a:bodyPr>
          <a:lstStyle/>
          <a:p>
            <a:pPr marL="0" indent="0">
              <a:buNone/>
            </a:pPr>
            <a:r>
              <a:rPr lang="ru-RU" dirty="0">
                <a:solidFill>
                  <a:srgbClr val="7030A0"/>
                </a:solidFill>
              </a:rPr>
              <a:t>Из Слова Божия нам известны имена и дела еще пяти архангелов.</a:t>
            </a:r>
          </a:p>
          <a:p>
            <a:pPr marL="0" indent="0">
              <a:buNone/>
            </a:pPr>
            <a:r>
              <a:rPr lang="ru-RU" dirty="0">
                <a:solidFill>
                  <a:srgbClr val="7030A0"/>
                </a:solidFill>
              </a:rPr>
              <a:t>Третий из них именуется Рафаил, что значит врачевание Божие. Он является целителем недугов и помощником в скорбях. Об архангеле Рафаиле повествуется в книге </a:t>
            </a:r>
            <a:r>
              <a:rPr lang="ru-RU" dirty="0" err="1">
                <a:solidFill>
                  <a:srgbClr val="7030A0"/>
                </a:solidFill>
              </a:rPr>
              <a:t>Товита</a:t>
            </a:r>
            <a:r>
              <a:rPr lang="ru-RU" dirty="0">
                <a:solidFill>
                  <a:srgbClr val="7030A0"/>
                </a:solidFill>
              </a:rPr>
              <a:t>. Там рассказывается как этот архангел, под видом человека, сопровождал праведного </a:t>
            </a:r>
            <a:r>
              <a:rPr lang="ru-RU" dirty="0" err="1">
                <a:solidFill>
                  <a:srgbClr val="7030A0"/>
                </a:solidFill>
              </a:rPr>
              <a:t>Товию</a:t>
            </a:r>
            <a:r>
              <a:rPr lang="ru-RU" dirty="0">
                <a:solidFill>
                  <a:srgbClr val="7030A0"/>
                </a:solidFill>
              </a:rPr>
              <a:t>, освободил от злого духа его невесту, возвратил зрение его престарелому отцу и, преподав </a:t>
            </a:r>
            <a:r>
              <a:rPr lang="ru-RU" dirty="0" err="1">
                <a:solidFill>
                  <a:srgbClr val="7030A0"/>
                </a:solidFill>
              </a:rPr>
              <a:t>Товии</a:t>
            </a:r>
            <a:r>
              <a:rPr lang="ru-RU" dirty="0">
                <a:solidFill>
                  <a:srgbClr val="7030A0"/>
                </a:solidFill>
              </a:rPr>
              <a:t> полезные наставления, исчез. Поэтому этот архангел изображается с врачебным сосудом в руке, как потом стали писать </a:t>
            </a:r>
            <a:r>
              <a:rPr lang="ru-RU" dirty="0" err="1">
                <a:solidFill>
                  <a:srgbClr val="7030A0"/>
                </a:solidFill>
              </a:rPr>
              <a:t>Пантелеимона</a:t>
            </a:r>
            <a:r>
              <a:rPr lang="ru-RU" dirty="0">
                <a:solidFill>
                  <a:srgbClr val="7030A0"/>
                </a:solidFill>
              </a:rPr>
              <a:t> Целителя. Его подобает призывать всем страждущим душевно и телесно, подкрепляя молитву делами милосердия и любви.</a:t>
            </a:r>
          </a:p>
          <a:p>
            <a:pPr marL="0" indent="0">
              <a:buNone/>
            </a:pPr>
            <a:r>
              <a:rPr lang="ru-RU" dirty="0">
                <a:solidFill>
                  <a:srgbClr val="7030A0"/>
                </a:solidFill>
              </a:rPr>
              <a:t>Имя четвертого архангела – </a:t>
            </a:r>
            <a:r>
              <a:rPr lang="ru-RU" dirty="0" err="1">
                <a:solidFill>
                  <a:srgbClr val="7030A0"/>
                </a:solidFill>
              </a:rPr>
              <a:t>Уриил</a:t>
            </a:r>
            <a:r>
              <a:rPr lang="ru-RU" dirty="0">
                <a:solidFill>
                  <a:srgbClr val="7030A0"/>
                </a:solidFill>
              </a:rPr>
              <a:t>, что значит свет или огонь Божий. Его изображают с мечем, поднятым кверху и </a:t>
            </a:r>
            <a:r>
              <a:rPr lang="ru-RU" dirty="0" err="1">
                <a:solidFill>
                  <a:srgbClr val="7030A0"/>
                </a:solidFill>
              </a:rPr>
              <a:t>держимым</a:t>
            </a:r>
            <a:r>
              <a:rPr lang="ru-RU" dirty="0">
                <a:solidFill>
                  <a:srgbClr val="7030A0"/>
                </a:solidFill>
              </a:rPr>
              <a:t> в правой руке у груди, и с пламенем в левой руке, обращенным вниз. Как ангел света, </a:t>
            </a:r>
            <a:r>
              <a:rPr lang="ru-RU" dirty="0" err="1">
                <a:solidFill>
                  <a:srgbClr val="7030A0"/>
                </a:solidFill>
              </a:rPr>
              <a:t>Уриил</a:t>
            </a:r>
            <a:r>
              <a:rPr lang="ru-RU" dirty="0">
                <a:solidFill>
                  <a:srgbClr val="7030A0"/>
                </a:solidFill>
              </a:rPr>
              <a:t> по преимуществу просвещает умы людей откровением истин вообще, а </a:t>
            </a:r>
            <a:r>
              <a:rPr lang="ru-RU" dirty="0" err="1">
                <a:solidFill>
                  <a:srgbClr val="7030A0"/>
                </a:solidFill>
              </a:rPr>
              <a:t>бого</a:t>
            </a:r>
            <a:r>
              <a:rPr lang="ru-RU" dirty="0">
                <a:solidFill>
                  <a:srgbClr val="7030A0"/>
                </a:solidFill>
              </a:rPr>
              <a:t>-откровенных в особенности. Как ангел огня Божественного, он воспламеняет сердца призывающих его любовью к Богу и истребляет из них все нечистое, земное и греховное. Поэтому он считается покровителем ревнующих о распространении истинной веры Христовой, т.е. миссионеров, а также людей, посвятивших себя чистой науке. Он есть истинный источник многих великих научных открытий. Тех открытий, о которых сами их сделавшие рассказывают, что они приходили к ним часто внезапно, как бы по наитию свыше. Писателям и поэтам хорошо молиться архангелу </a:t>
            </a:r>
            <a:r>
              <a:rPr lang="ru-RU" dirty="0" err="1">
                <a:solidFill>
                  <a:srgbClr val="7030A0"/>
                </a:solidFill>
              </a:rPr>
              <a:t>Уриилу</a:t>
            </a:r>
            <a:r>
              <a:rPr lang="ru-RU" dirty="0">
                <a:solidFill>
                  <a:srgbClr val="7030A0"/>
                </a:solidFill>
              </a:rPr>
              <a:t> о ниспослании вдохновения, если они хотят быть писателями и поэтами Божией милостью. Но не следует просить у архангела откровения тайн природы, превышающих наш разум и наши человеческие потребности, а равно предвозвещение будущих событий.</a:t>
            </a:r>
          </a:p>
          <a:p>
            <a:pPr marL="0" indent="0">
              <a:buNone/>
            </a:pPr>
            <a:r>
              <a:rPr lang="ru-RU" dirty="0">
                <a:solidFill>
                  <a:srgbClr val="7030A0"/>
                </a:solidFill>
              </a:rPr>
              <a:t>Послушаем как отвечал </a:t>
            </a:r>
            <a:r>
              <a:rPr lang="ru-RU" dirty="0" err="1">
                <a:solidFill>
                  <a:srgbClr val="7030A0"/>
                </a:solidFill>
              </a:rPr>
              <a:t>Уриил</a:t>
            </a:r>
            <a:r>
              <a:rPr lang="ru-RU" dirty="0">
                <a:solidFill>
                  <a:srgbClr val="7030A0"/>
                </a:solidFill>
              </a:rPr>
              <a:t> Ездре, мужу благочестивому, но не в меру любознательному. Ездра пожелал узнать от ангела тайну судеб Божиих о мире, и почему зло на свете видимо торжествует? Архангел согласился ответить, но потребовал, чтобы Ездра сначала исполнил одно из его трех желаний: или взвесил пламя огня, или указал начало ветра, или возвратил прошедший день. Когда Ездра указал, что он не в состоянии это сделать, богомудрый архангел ответил ему так:</a:t>
            </a:r>
          </a:p>
          <a:p>
            <a:pPr marL="0" indent="0">
              <a:buNone/>
            </a:pPr>
            <a:r>
              <a:rPr lang="ru-RU" dirty="0">
                <a:solidFill>
                  <a:srgbClr val="7030A0"/>
                </a:solidFill>
              </a:rPr>
              <a:t>«Если бы я спросил тебя, сколько обиталищ в сердце морском, или сколько источников в самом основании бездны, или какие пределы у рая, – ты, может быть, сказал бы мне: в бездну я не сходил и в ад также, и на небо никогда не восходил. Теперь же я спросил тебя только об огне, ветре и дне, который ты пережил, т.е. о том, без чего ты не можешь быть – и на это ты не отвечал мне». И сказал ангел Ездре: «ты и того, что твое и с тобой от юности не можешь познать; как же ум твой мог бы вместить в себе путь Всевышнего, и в этом уже растленном веке понять растление, которое очевидно в глаза моих?» (3 Ездры 4, 7-11).</a:t>
            </a:r>
          </a:p>
          <a:p>
            <a:pPr marL="0" indent="0">
              <a:buNone/>
            </a:pPr>
            <a:r>
              <a:rPr lang="ru-RU" dirty="0">
                <a:solidFill>
                  <a:srgbClr val="7030A0"/>
                </a:solidFill>
              </a:rPr>
              <a:t>Это мудрое наставление архангела не мешало бы помнить ученым века сего и не забывать, что людям знания приличествует быть в первую очередь служителями света истины.</a:t>
            </a:r>
          </a:p>
          <a:p>
            <a:pPr marL="0" indent="0">
              <a:buNone/>
            </a:pPr>
            <a:r>
              <a:rPr lang="ru-RU" dirty="0">
                <a:solidFill>
                  <a:srgbClr val="7030A0"/>
                </a:solidFill>
              </a:rPr>
              <a:t>Пятый архангел именуется </a:t>
            </a:r>
            <a:r>
              <a:rPr lang="ru-RU" dirty="0" err="1">
                <a:solidFill>
                  <a:srgbClr val="7030A0"/>
                </a:solidFill>
              </a:rPr>
              <a:t>Салафиил</a:t>
            </a:r>
            <a:r>
              <a:rPr lang="ru-RU" dirty="0">
                <a:solidFill>
                  <a:srgbClr val="7030A0"/>
                </a:solidFill>
              </a:rPr>
              <a:t>, что значит молитвенник Божий. О нем упоминается в той же книге Ездры. Изображается он в молитвенном положении, с руками приложенными к груди, и с очами потупленными долу. У кого плохо движется молитва, тому хорошо просить архангела </a:t>
            </a:r>
            <a:r>
              <a:rPr lang="ru-RU" dirty="0" err="1">
                <a:solidFill>
                  <a:srgbClr val="7030A0"/>
                </a:solidFill>
              </a:rPr>
              <a:t>Салафиила</a:t>
            </a:r>
            <a:r>
              <a:rPr lang="ru-RU" dirty="0">
                <a:solidFill>
                  <a:srgbClr val="7030A0"/>
                </a:solidFill>
              </a:rPr>
              <a:t> о научении молитвенному деланию. И многие ли из нас могут похвалиться, что они могут внимательно, </a:t>
            </a:r>
            <a:r>
              <a:rPr lang="ru-RU" dirty="0" err="1">
                <a:solidFill>
                  <a:srgbClr val="7030A0"/>
                </a:solidFill>
              </a:rPr>
              <a:t>неразвлеченно</a:t>
            </a:r>
            <a:r>
              <a:rPr lang="ru-RU" dirty="0">
                <a:solidFill>
                  <a:srgbClr val="7030A0"/>
                </a:solidFill>
              </a:rPr>
              <a:t> и, если не горячо, то хоть тепло молиться? И как мало людей знают, что есть небесный учитель молитвы, и не призывают на помощь архангела </a:t>
            </a:r>
            <a:r>
              <a:rPr lang="ru-RU" dirty="0" err="1">
                <a:solidFill>
                  <a:srgbClr val="7030A0"/>
                </a:solidFill>
              </a:rPr>
              <a:t>Салафиила</a:t>
            </a:r>
            <a:r>
              <a:rPr lang="ru-RU" dirty="0">
                <a:solidFill>
                  <a:srgbClr val="7030A0"/>
                </a:solidFill>
              </a:rPr>
              <a:t>.</a:t>
            </a:r>
          </a:p>
        </p:txBody>
      </p:sp>
    </p:spTree>
    <p:extLst>
      <p:ext uri="{BB962C8B-B14F-4D97-AF65-F5344CB8AC3E}">
        <p14:creationId xmlns:p14="http://schemas.microsoft.com/office/powerpoint/2010/main" val="40726011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47500" lnSpcReduction="20000"/>
          </a:bodyPr>
          <a:lstStyle/>
          <a:p>
            <a:pPr marL="0" indent="0">
              <a:buNone/>
            </a:pPr>
            <a:r>
              <a:rPr lang="ru-RU" dirty="0">
                <a:solidFill>
                  <a:srgbClr val="7030A0"/>
                </a:solidFill>
              </a:rPr>
              <a:t>Имя шестого архангела – </a:t>
            </a:r>
            <a:r>
              <a:rPr lang="ru-RU" dirty="0" err="1">
                <a:solidFill>
                  <a:srgbClr val="7030A0"/>
                </a:solidFill>
              </a:rPr>
              <a:t>Иегудиил</a:t>
            </a:r>
            <a:r>
              <a:rPr lang="ru-RU" dirty="0">
                <a:solidFill>
                  <a:srgbClr val="7030A0"/>
                </a:solidFill>
              </a:rPr>
              <a:t>, что значит слава или хвала Божия. У него в правой руке златой венец, а в левой – бич из трех веревок. Его обязанность, с сонмом подчиненных ему ангелов, хранить, наставлять и защищать именем Святой Троицы и силой Креста Христова людей, </a:t>
            </a:r>
            <a:r>
              <a:rPr lang="ru-RU" dirty="0" err="1">
                <a:solidFill>
                  <a:srgbClr val="7030A0"/>
                </a:solidFill>
              </a:rPr>
              <a:t>труждающихся</a:t>
            </a:r>
            <a:r>
              <a:rPr lang="ru-RU" dirty="0">
                <a:solidFill>
                  <a:srgbClr val="7030A0"/>
                </a:solidFill>
              </a:rPr>
              <a:t> во славу Божию в различных ответственных отраслях человеческого служения, награждать добрых делателей и наказывать злых. К этому великому небожителю следует устремлять молитвенные взоры царям, военачальникам и градоначальникам, судьям, </a:t>
            </a:r>
            <a:r>
              <a:rPr lang="ru-RU" dirty="0" err="1">
                <a:solidFill>
                  <a:srgbClr val="7030A0"/>
                </a:solidFill>
              </a:rPr>
              <a:t>домовладыкам</a:t>
            </a:r>
            <a:r>
              <a:rPr lang="ru-RU" dirty="0">
                <a:solidFill>
                  <a:srgbClr val="7030A0"/>
                </a:solidFill>
              </a:rPr>
              <a:t>, и т.д.</a:t>
            </a:r>
          </a:p>
          <a:p>
            <a:pPr marL="0" indent="0">
              <a:buNone/>
            </a:pPr>
            <a:r>
              <a:rPr lang="ru-RU" dirty="0">
                <a:solidFill>
                  <a:srgbClr val="7030A0"/>
                </a:solidFill>
              </a:rPr>
              <a:t>Наконец, последним из священной </a:t>
            </a:r>
            <a:r>
              <a:rPr lang="ru-RU" dirty="0" err="1">
                <a:solidFill>
                  <a:srgbClr val="7030A0"/>
                </a:solidFill>
              </a:rPr>
              <a:t>седмерицы</a:t>
            </a:r>
            <a:r>
              <a:rPr lang="ru-RU" dirty="0">
                <a:solidFill>
                  <a:srgbClr val="7030A0"/>
                </a:solidFill>
              </a:rPr>
              <a:t> высших ангелов, последним по порядку, а не по достоинству, является </a:t>
            </a:r>
            <a:r>
              <a:rPr lang="ru-RU" dirty="0" err="1">
                <a:solidFill>
                  <a:srgbClr val="7030A0"/>
                </a:solidFill>
              </a:rPr>
              <a:t>Варахиил</a:t>
            </a:r>
            <a:r>
              <a:rPr lang="ru-RU" dirty="0">
                <a:solidFill>
                  <a:srgbClr val="7030A0"/>
                </a:solidFill>
              </a:rPr>
              <a:t>, ангел благословений Божиих, как то означает его имя и выражает тот вид, в каком он представляется на святых иконах. Его изображают с множеством розовых цветов в недрах его одежды. Поскольку благословения Божии различны, то и служение этого архангела весьма многообразно. Он является верховным руководителем ангелов хранителей, т.к. через него посылаются благословения семейного благоустройства, благорастворение воздухов и изобилие плодов земных, успех в куплях и вообще во всех делах житейских, т.е. все то, в чем помогают людям и их ангелы хранители. </a:t>
            </a:r>
          </a:p>
          <a:p>
            <a:pPr marL="0" indent="0">
              <a:buNone/>
            </a:pPr>
            <a:r>
              <a:rPr lang="ru-RU" dirty="0">
                <a:solidFill>
                  <a:srgbClr val="7030A0"/>
                </a:solidFill>
              </a:rPr>
              <a:t>В той же книге Ездры упоминается еще имя архангела </a:t>
            </a:r>
            <a:r>
              <a:rPr lang="ru-RU" dirty="0" err="1">
                <a:solidFill>
                  <a:srgbClr val="7030A0"/>
                </a:solidFill>
              </a:rPr>
              <a:t>Иеремиила</a:t>
            </a:r>
            <a:r>
              <a:rPr lang="ru-RU" dirty="0">
                <a:solidFill>
                  <a:srgbClr val="7030A0"/>
                </a:solidFill>
              </a:rPr>
              <a:t>, что значит высота Божия, но Церковь считает, что это второе название архангела </a:t>
            </a:r>
            <a:r>
              <a:rPr lang="ru-RU" dirty="0" err="1">
                <a:solidFill>
                  <a:srgbClr val="7030A0"/>
                </a:solidFill>
              </a:rPr>
              <a:t>Уриила</a:t>
            </a:r>
            <a:r>
              <a:rPr lang="ru-RU" dirty="0">
                <a:solidFill>
                  <a:srgbClr val="7030A0"/>
                </a:solidFill>
              </a:rPr>
              <a:t>. </a:t>
            </a:r>
          </a:p>
        </p:txBody>
      </p:sp>
    </p:spTree>
    <p:extLst>
      <p:ext uri="{BB962C8B-B14F-4D97-AF65-F5344CB8AC3E}">
        <p14:creationId xmlns:p14="http://schemas.microsoft.com/office/powerpoint/2010/main" val="281038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084168" y="1556792"/>
            <a:ext cx="2987824" cy="3970318"/>
          </a:xfrm>
          <a:prstGeom prst="rect">
            <a:avLst/>
          </a:prstGeom>
        </p:spPr>
        <p:txBody>
          <a:bodyPr wrap="square">
            <a:spAutoFit/>
          </a:bodyPr>
          <a:lstStyle/>
          <a:p>
            <a:r>
              <a:rPr lang="ru-RU" dirty="0"/>
              <a:t>С тех пор в руках архистратига меч, потому что сатана, свергнутый с неба, не успокаивается. Падшим ангелам пресечена возможность проникать в высшие области мироздания и, поэтому, всю свою злобу они устремили на людей, и в первую очередь на верующих в Бога.</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7" y="173280"/>
            <a:ext cx="5924550" cy="665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6267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Жизнь ангелов</a:t>
            </a:r>
          </a:p>
        </p:txBody>
      </p:sp>
      <p:sp>
        <p:nvSpPr>
          <p:cNvPr id="3" name="Объект 2"/>
          <p:cNvSpPr>
            <a:spLocks noGrp="1"/>
          </p:cNvSpPr>
          <p:nvPr>
            <p:ph idx="1"/>
          </p:nvPr>
        </p:nvSpPr>
        <p:spPr/>
        <p:txBody>
          <a:bodyPr>
            <a:normAutofit fontScale="32500" lnSpcReduction="20000"/>
          </a:bodyPr>
          <a:lstStyle/>
          <a:p>
            <a:pPr marL="0" indent="0">
              <a:buNone/>
            </a:pPr>
            <a:r>
              <a:rPr lang="ru-RU" dirty="0">
                <a:solidFill>
                  <a:srgbClr val="7030A0"/>
                </a:solidFill>
              </a:rPr>
              <a:t>О том, как живет ныне горний мир ангельский и как будет жить по окончании времени, человечеству открыто мало. Однако, уже из всего ранее сказанного видно, что жизнь бесплотных духов весьма разнообразна и деятельность их велика. Если Господу Вседержителю благоугодно было сотворить целую иерархию ангелов, возложив на каждый чин особый род деятельности, то уже это одно показывает, сколь много трудов и забот у этих «служебных духов». Одним ангелам-хранителям немало хлопот с их подопечными, часто легкомысленными и грешными человеками. Мы имеем много свидетельств из святоотеческой письменности о том, как ангелы-хранители подчас горько плачут, глядя на греховное поведение тех, кого они посланы охранять.</a:t>
            </a:r>
          </a:p>
          <a:p>
            <a:pPr marL="0" indent="0">
              <a:buNone/>
            </a:pPr>
            <a:r>
              <a:rPr lang="ru-RU" dirty="0">
                <a:solidFill>
                  <a:srgbClr val="7030A0"/>
                </a:solidFill>
              </a:rPr>
              <a:t>Однако, горний небесный мир все же есть мир света и </a:t>
            </a:r>
            <a:r>
              <a:rPr lang="ru-RU" dirty="0" err="1">
                <a:solidFill>
                  <a:srgbClr val="7030A0"/>
                </a:solidFill>
              </a:rPr>
              <a:t>радования</a:t>
            </a:r>
            <a:r>
              <a:rPr lang="ru-RU" dirty="0">
                <a:solidFill>
                  <a:srgbClr val="7030A0"/>
                </a:solidFill>
              </a:rPr>
              <a:t>, а потому в жизни ангелов несомненно больше радости, чем печали. И высшая их радость состоит в лицезрении и прославлении лучезарного Триединого Божества, в постоянной </a:t>
            </a:r>
            <a:r>
              <a:rPr lang="ru-RU" dirty="0" err="1">
                <a:solidFill>
                  <a:srgbClr val="7030A0"/>
                </a:solidFill>
              </a:rPr>
              <a:t>богопричастности</a:t>
            </a:r>
            <a:r>
              <a:rPr lang="ru-RU" dirty="0">
                <a:solidFill>
                  <a:srgbClr val="7030A0"/>
                </a:solidFill>
              </a:rPr>
              <a:t>.</a:t>
            </a:r>
          </a:p>
          <a:p>
            <a:pPr marL="0" indent="0">
              <a:buNone/>
            </a:pPr>
            <a:r>
              <a:rPr lang="ru-RU" dirty="0">
                <a:solidFill>
                  <a:srgbClr val="7030A0"/>
                </a:solidFill>
              </a:rPr>
              <a:t>Если на земле Божественная литургия является бесценным даром и благодеянием Божиим грешному человечеству, даром, через который оно освящается и становится причастником Божества, то позволительно благочестиво думать, что Господь и бесплотных сил не лишил этого великого дара. Верится, что и в горних небесах ангельским ликом совершается духовная Божественная литургия, в которой </a:t>
            </a:r>
            <a:r>
              <a:rPr lang="ru-RU" dirty="0" err="1">
                <a:solidFill>
                  <a:srgbClr val="7030A0"/>
                </a:solidFill>
              </a:rPr>
              <a:t>предвечно</a:t>
            </a:r>
            <a:r>
              <a:rPr lang="ru-RU" dirty="0">
                <a:solidFill>
                  <a:srgbClr val="7030A0"/>
                </a:solidFill>
              </a:rPr>
              <a:t> </a:t>
            </a:r>
            <a:r>
              <a:rPr lang="ru-RU" dirty="0" err="1">
                <a:solidFill>
                  <a:srgbClr val="7030A0"/>
                </a:solidFill>
              </a:rPr>
              <a:t>закалается</a:t>
            </a:r>
            <a:r>
              <a:rPr lang="ru-RU" dirty="0">
                <a:solidFill>
                  <a:srgbClr val="7030A0"/>
                </a:solidFill>
              </a:rPr>
              <a:t> Агнец Божий, </a:t>
            </a:r>
            <a:r>
              <a:rPr lang="ru-RU" dirty="0" err="1">
                <a:solidFill>
                  <a:srgbClr val="7030A0"/>
                </a:solidFill>
              </a:rPr>
              <a:t>Имже</a:t>
            </a:r>
            <a:r>
              <a:rPr lang="ru-RU" dirty="0">
                <a:solidFill>
                  <a:srgbClr val="7030A0"/>
                </a:solidFill>
              </a:rPr>
              <a:t> вся </a:t>
            </a:r>
            <a:r>
              <a:rPr lang="ru-RU" dirty="0" err="1">
                <a:solidFill>
                  <a:srgbClr val="7030A0"/>
                </a:solidFill>
              </a:rPr>
              <a:t>быша</a:t>
            </a:r>
            <a:r>
              <a:rPr lang="ru-RU" dirty="0">
                <a:solidFill>
                  <a:srgbClr val="7030A0"/>
                </a:solidFill>
              </a:rPr>
              <a:t>, из любви к Своему творению.</a:t>
            </a:r>
          </a:p>
          <a:p>
            <a:pPr marL="0" indent="0">
              <a:buNone/>
            </a:pPr>
            <a:r>
              <a:rPr lang="ru-RU" dirty="0">
                <a:solidFill>
                  <a:srgbClr val="7030A0"/>
                </a:solidFill>
              </a:rPr>
              <a:t>На этой </a:t>
            </a:r>
            <a:r>
              <a:rPr lang="ru-RU" dirty="0" err="1">
                <a:solidFill>
                  <a:srgbClr val="7030A0"/>
                </a:solidFill>
              </a:rPr>
              <a:t>премирной</a:t>
            </a:r>
            <a:r>
              <a:rPr lang="ru-RU" dirty="0">
                <a:solidFill>
                  <a:srgbClr val="7030A0"/>
                </a:solidFill>
              </a:rPr>
              <a:t> небесной Евхаристии ангелами преимущественно возносятся славословия и благодарения Творцу. Но бесчисленные хоралы небесных сил также льют и прошения. О ком? Не о себе, понятно, ибо они пребывают в полноте доступного им благоволения, а о любимом ими человеческом роде, прелюбодейном и грешном, в суете земного мира погрязшем и так нуждающемся в небесной помощи.</a:t>
            </a:r>
          </a:p>
          <a:p>
            <a:pPr marL="0" indent="0">
              <a:buNone/>
            </a:pPr>
            <a:r>
              <a:rPr lang="ru-RU" dirty="0">
                <a:solidFill>
                  <a:srgbClr val="7030A0"/>
                </a:solidFill>
              </a:rPr>
              <a:t>Залогом этого служит постоянное участие ангелов в наших земных богослужениях, особенно на литургии.</a:t>
            </a:r>
          </a:p>
          <a:p>
            <a:pPr marL="0" indent="0">
              <a:buNone/>
            </a:pPr>
            <a:r>
              <a:rPr lang="ru-RU" dirty="0">
                <a:solidFill>
                  <a:srgbClr val="7030A0"/>
                </a:solidFill>
              </a:rPr>
              <a:t>«Ныне силы небесные с нами невидимо служат», </a:t>
            </a:r>
            <a:r>
              <a:rPr lang="ru-RU" dirty="0" err="1">
                <a:solidFill>
                  <a:srgbClr val="7030A0"/>
                </a:solidFill>
              </a:rPr>
              <a:t>прозрительно</a:t>
            </a:r>
            <a:r>
              <a:rPr lang="ru-RU" dirty="0">
                <a:solidFill>
                  <a:srgbClr val="7030A0"/>
                </a:solidFill>
              </a:rPr>
              <a:t> свидетельствует Церковь на таинственной литургии Преждеосвященных Даров. А на повседневной литургии св. Иоанна Златоуста совершитель ее, как бы видя ангелов умственно, восклицает, что они поют, вопиют, взывают и глаголют: «Свят, свят, свят, Господь </a:t>
            </a:r>
            <a:r>
              <a:rPr lang="ru-RU" dirty="0" err="1">
                <a:solidFill>
                  <a:srgbClr val="7030A0"/>
                </a:solidFill>
              </a:rPr>
              <a:t>Саваоф</a:t>
            </a:r>
            <a:r>
              <a:rPr lang="ru-RU" dirty="0">
                <a:solidFill>
                  <a:srgbClr val="7030A0"/>
                </a:solidFill>
              </a:rPr>
              <a:t>...»</a:t>
            </a:r>
          </a:p>
          <a:p>
            <a:pPr marL="0" indent="0">
              <a:buNone/>
            </a:pPr>
            <a:r>
              <a:rPr lang="ru-RU" dirty="0">
                <a:solidFill>
                  <a:srgbClr val="7030A0"/>
                </a:solidFill>
              </a:rPr>
              <a:t>Церковь же дерзновенно свидетельствует, что: «Воскресение Твое, Христе Спасе, </a:t>
            </a:r>
            <a:r>
              <a:rPr lang="ru-RU" dirty="0" err="1">
                <a:solidFill>
                  <a:srgbClr val="7030A0"/>
                </a:solidFill>
              </a:rPr>
              <a:t>ангели</a:t>
            </a:r>
            <a:r>
              <a:rPr lang="ru-RU" dirty="0">
                <a:solidFill>
                  <a:srgbClr val="7030A0"/>
                </a:solidFill>
              </a:rPr>
              <a:t> поют на </a:t>
            </a:r>
            <a:r>
              <a:rPr lang="ru-RU" dirty="0" err="1">
                <a:solidFill>
                  <a:srgbClr val="7030A0"/>
                </a:solidFill>
              </a:rPr>
              <a:t>небесех</a:t>
            </a:r>
            <a:r>
              <a:rPr lang="ru-RU" dirty="0">
                <a:solidFill>
                  <a:srgbClr val="7030A0"/>
                </a:solidFill>
              </a:rPr>
              <a:t>...». Этих свидетельств бесконечно много, и они известны всем верующим христианам.</a:t>
            </a:r>
          </a:p>
          <a:p>
            <a:pPr marL="0" indent="0">
              <a:buNone/>
            </a:pPr>
            <a:r>
              <a:rPr lang="ru-RU" dirty="0">
                <a:solidFill>
                  <a:srgbClr val="7030A0"/>
                </a:solidFill>
              </a:rPr>
              <a:t>Остается сказать о деятельности небесных сил на земле. Ею заняты, по преимуществу, ангелы-хранители.</a:t>
            </a:r>
          </a:p>
        </p:txBody>
      </p:sp>
    </p:spTree>
    <p:extLst>
      <p:ext uri="{BB962C8B-B14F-4D97-AF65-F5344CB8AC3E}">
        <p14:creationId xmlns:p14="http://schemas.microsoft.com/office/powerpoint/2010/main" val="3656731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Ангелы-хранители</a:t>
            </a:r>
          </a:p>
        </p:txBody>
      </p:sp>
      <p:sp>
        <p:nvSpPr>
          <p:cNvPr id="3" name="Объект 2"/>
          <p:cNvSpPr>
            <a:spLocks noGrp="1"/>
          </p:cNvSpPr>
          <p:nvPr>
            <p:ph idx="1"/>
          </p:nvPr>
        </p:nvSpPr>
        <p:spPr/>
        <p:txBody>
          <a:bodyPr>
            <a:normAutofit fontScale="25000" lnSpcReduction="20000"/>
          </a:bodyPr>
          <a:lstStyle/>
          <a:p>
            <a:pPr marL="0" indent="0">
              <a:buNone/>
            </a:pPr>
            <a:r>
              <a:rPr lang="ru-RU" dirty="0">
                <a:solidFill>
                  <a:srgbClr val="7030A0"/>
                </a:solidFill>
              </a:rPr>
              <a:t>Сам Христос уверил нас в их бытии, сказав: "Смотрите, не презирайте ни одного из малых сих (детей); ибо говорю вам, что ангелы их на небесах всегда видят лицо Отца Моего Небесного" (Мф. 18, 10).</a:t>
            </a:r>
          </a:p>
          <a:p>
            <a:pPr marL="0" indent="0">
              <a:buNone/>
            </a:pPr>
            <a:r>
              <a:rPr lang="ru-RU" dirty="0">
                <a:solidFill>
                  <a:srgbClr val="7030A0"/>
                </a:solidFill>
              </a:rPr>
              <a:t>В Церкви существует два мнения: одни святые отцы считают, что ангел-хранитель дается человеку уже при его зачатии, другие полагают, что только </a:t>
            </a:r>
            <a:r>
              <a:rPr lang="ru-RU" dirty="0" err="1">
                <a:solidFill>
                  <a:srgbClr val="7030A0"/>
                </a:solidFill>
              </a:rPr>
              <a:t>новокрещенные</a:t>
            </a:r>
            <a:r>
              <a:rPr lang="ru-RU" dirty="0">
                <a:solidFill>
                  <a:srgbClr val="7030A0"/>
                </a:solidFill>
              </a:rPr>
              <a:t> получают ангела-хранителя. Примиряются эти мнения так: ангел-хранитель Богом назначается человеку при его зачатии, но начинает опекать его только после крещения. Это подтверждается разными текстами из Священного Писания и богослужебных книг.</a:t>
            </a:r>
          </a:p>
          <a:p>
            <a:pPr marL="0" indent="0">
              <a:buNone/>
            </a:pPr>
            <a:r>
              <a:rPr lang="ru-RU" dirty="0">
                <a:solidFill>
                  <a:srgbClr val="7030A0"/>
                </a:solidFill>
              </a:rPr>
              <a:t>Говоря об ангелах-хранителях, прежде всего укажем на то, что согласно св. Писания, они даются не только отдельным людям, но и целым народам или церквам. Мы уже говорили, что архангел Михаил был сначала ангелом-хранителем еврейского народа, а после потери последним своего избранничества, по верованию Церкви, стал ее ангелом-хранителем.</a:t>
            </a:r>
          </a:p>
          <a:p>
            <a:pPr marL="0" indent="0">
              <a:buNone/>
            </a:pPr>
            <a:r>
              <a:rPr lang="ru-RU" dirty="0">
                <a:solidFill>
                  <a:srgbClr val="7030A0"/>
                </a:solidFill>
              </a:rPr>
              <a:t>У того же пророка Даниила, который первый наименовал Михаила «князем великим» народа еврейского, говорится и о небесных князьях народа персидского и греческого. Если эти языческие народы могли иметь своих «князей» в лице ангелов-хранителей, то с полным основанием можно полагать, что и другие, особенно христианские народы не лишены этой милости.</a:t>
            </a:r>
          </a:p>
          <a:p>
            <a:pPr marL="0" indent="0">
              <a:buNone/>
            </a:pPr>
            <a:r>
              <a:rPr lang="ru-RU" dirty="0">
                <a:solidFill>
                  <a:srgbClr val="7030A0"/>
                </a:solidFill>
              </a:rPr>
              <a:t>В Откровении Иоанна Богослова многократно говорится об ангелах семи Церквей (</a:t>
            </a:r>
            <a:r>
              <a:rPr lang="ru-RU" dirty="0" err="1">
                <a:solidFill>
                  <a:srgbClr val="7030A0"/>
                </a:solidFill>
              </a:rPr>
              <a:t>Откр</a:t>
            </a:r>
            <a:r>
              <a:rPr lang="ru-RU" dirty="0">
                <a:solidFill>
                  <a:srgbClr val="7030A0"/>
                </a:solidFill>
              </a:rPr>
              <a:t>. 1, 20) и имеются обращения к каждому из этих ангелов: "Ангелу Ефесской Церкви напиши... И ангелу </a:t>
            </a:r>
            <a:r>
              <a:rPr lang="ru-RU" dirty="0" err="1">
                <a:solidFill>
                  <a:srgbClr val="7030A0"/>
                </a:solidFill>
              </a:rPr>
              <a:t>Смирнской</a:t>
            </a:r>
            <a:r>
              <a:rPr lang="ru-RU" dirty="0">
                <a:solidFill>
                  <a:srgbClr val="7030A0"/>
                </a:solidFill>
              </a:rPr>
              <a:t> Церкви напиши...." и т.д. </a:t>
            </a:r>
          </a:p>
          <a:p>
            <a:pPr marL="0" indent="0">
              <a:buNone/>
            </a:pPr>
            <a:r>
              <a:rPr lang="ru-RU" dirty="0">
                <a:solidFill>
                  <a:srgbClr val="7030A0"/>
                </a:solidFill>
              </a:rPr>
              <a:t>Из какого чина небесной иерархии избираются ангелы-хранители? Наиболее естественно предположить, что из самого </a:t>
            </a:r>
            <a:r>
              <a:rPr lang="ru-RU" dirty="0" err="1">
                <a:solidFill>
                  <a:srgbClr val="7030A0"/>
                </a:solidFill>
              </a:rPr>
              <a:t>нисшего</a:t>
            </a:r>
            <a:r>
              <a:rPr lang="ru-RU" dirty="0">
                <a:solidFill>
                  <a:srgbClr val="7030A0"/>
                </a:solidFill>
              </a:rPr>
              <a:t> простых ангелов. Однако, не все ли бесплотные силы именуются служебными духами? Мы уже знаем, что даже </a:t>
            </a:r>
            <a:r>
              <a:rPr lang="ru-RU" dirty="0" err="1">
                <a:solidFill>
                  <a:srgbClr val="7030A0"/>
                </a:solidFill>
              </a:rPr>
              <a:t>началовожди</a:t>
            </a:r>
            <a:r>
              <a:rPr lang="ru-RU" dirty="0">
                <a:solidFill>
                  <a:srgbClr val="7030A0"/>
                </a:solidFill>
              </a:rPr>
              <a:t> ангельского лика, Михаил и Гавриил, были посылаемы в мир для служения, а Михаил ныне охраняет св. Церковь. Не будет посему грехом благоговейно предположить, что попечительство об отдельных православных Церквах и народах вверено Господом ангелам, стоящим на более высоких степенях небесной иерархии. </a:t>
            </a:r>
          </a:p>
          <a:p>
            <a:pPr marL="0" indent="0">
              <a:buNone/>
            </a:pPr>
            <a:r>
              <a:rPr lang="ru-RU" dirty="0">
                <a:solidFill>
                  <a:srgbClr val="7030A0"/>
                </a:solidFill>
              </a:rPr>
              <a:t>Но побеседуем об ангелах-хранителях нас, обыкновенных христиан. Церковь ежедневно молится: «Ангела </a:t>
            </a:r>
            <a:r>
              <a:rPr lang="ru-RU" dirty="0" err="1">
                <a:solidFill>
                  <a:srgbClr val="7030A0"/>
                </a:solidFill>
              </a:rPr>
              <a:t>мирна</a:t>
            </a:r>
            <a:r>
              <a:rPr lang="ru-RU" dirty="0">
                <a:solidFill>
                  <a:srgbClr val="7030A0"/>
                </a:solidFill>
              </a:rPr>
              <a:t>, верна наставника, хранителя душ и телес наших у Господа просим...» Как это следует понимать, раз каждый из нас уже имеет своего ангела-хранителя, по крайней мере со дня своего крещения? Беда наша в том, что своими грехами и злыми делами мы часто далеко отгоняем от себя своего ангела-хранителя. Вот и приходится умолять Господа о его возвращении.</a:t>
            </a:r>
          </a:p>
          <a:p>
            <a:pPr marL="0" indent="0">
              <a:buNone/>
            </a:pPr>
            <a:r>
              <a:rPr lang="ru-RU" dirty="0">
                <a:solidFill>
                  <a:srgbClr val="7030A0"/>
                </a:solidFill>
              </a:rPr>
              <a:t>Нам надо твердо помнить, что ангел-хранитель – наш самый близкий, самый верный друг. Поэтому важно как можно чаще с ним мысленно беседовать и советоваться. Кто это делает, по опыту знает, как часто после теплого молитвенного обращения к своему ангелу вдруг приходит в голову светлая и хорошая мысль, удачно разрешается возникшее недоумение. Это и есть ответ ангела-хранителя. Хорошо усердно молиться своему ангелу во время скорби, душевного расстройства и даже деловых неприятностей. Ведь ангел-то наш «мирный», и он поможет возвратить мир в нашу смятенную душу. Если мы приучимся постоянно чувствовать около себя присутствие нашего небесного друга, то нам и грешить станет нелегко.</a:t>
            </a:r>
          </a:p>
          <a:p>
            <a:pPr marL="0" indent="0">
              <a:buNone/>
            </a:pPr>
            <a:r>
              <a:rPr lang="ru-RU" dirty="0">
                <a:solidFill>
                  <a:srgbClr val="7030A0"/>
                </a:solidFill>
              </a:rPr>
              <a:t>Да, надо, обязательно надо нам полюбить своего ангела-хранителя. Ведь он не только охраняет и бережет нас в этой земной жизни. Он принимает душу нашу сразу после смерти, охраняет ее от демонов, проводит через страшные мытарства и возносит на первое и второе поклонение Богу. Ангел-хранитель будет предстательствовать за нас и на Страшном Суде. Так свидетельствует Церковь в каноне ангелу-хранителю:</a:t>
            </a:r>
          </a:p>
          <a:p>
            <a:pPr marL="0" indent="0">
              <a:buNone/>
            </a:pPr>
            <a:r>
              <a:rPr lang="ru-RU" dirty="0">
                <a:solidFill>
                  <a:srgbClr val="7030A0"/>
                </a:solidFill>
              </a:rPr>
              <a:t>«Когда смиренная моя душа от тела распрягается, тогда да покроют ее, </a:t>
            </a:r>
            <a:r>
              <a:rPr lang="ru-RU" dirty="0" err="1">
                <a:solidFill>
                  <a:srgbClr val="7030A0"/>
                </a:solidFill>
              </a:rPr>
              <a:t>наставниче</a:t>
            </a:r>
            <a:r>
              <a:rPr lang="ru-RU" dirty="0">
                <a:solidFill>
                  <a:srgbClr val="7030A0"/>
                </a:solidFill>
              </a:rPr>
              <a:t> мой, твои светлые и пресвятые крылья». </a:t>
            </a:r>
          </a:p>
          <a:p>
            <a:pPr marL="0" indent="0">
              <a:buNone/>
            </a:pPr>
            <a:r>
              <a:rPr lang="ru-RU" dirty="0">
                <a:solidFill>
                  <a:srgbClr val="7030A0"/>
                </a:solidFill>
              </a:rPr>
              <a:t>«Когда будут поставлены престолы, и книги </a:t>
            </a:r>
            <a:r>
              <a:rPr lang="ru-RU" dirty="0" err="1">
                <a:solidFill>
                  <a:srgbClr val="7030A0"/>
                </a:solidFill>
              </a:rPr>
              <a:t>разгнутся</a:t>
            </a:r>
            <a:r>
              <a:rPr lang="ru-RU" dirty="0">
                <a:solidFill>
                  <a:srgbClr val="7030A0"/>
                </a:solidFill>
              </a:rPr>
              <a:t>, и Ветхий </a:t>
            </a:r>
            <a:r>
              <a:rPr lang="ru-RU" dirty="0" err="1">
                <a:solidFill>
                  <a:srgbClr val="7030A0"/>
                </a:solidFill>
              </a:rPr>
              <a:t>денми</a:t>
            </a:r>
            <a:r>
              <a:rPr lang="ru-RU" dirty="0">
                <a:solidFill>
                  <a:srgbClr val="7030A0"/>
                </a:solidFill>
              </a:rPr>
              <a:t> сядет и </a:t>
            </a:r>
            <a:r>
              <a:rPr lang="ru-RU" dirty="0" err="1">
                <a:solidFill>
                  <a:srgbClr val="7030A0"/>
                </a:solidFill>
              </a:rPr>
              <a:t>человеки</a:t>
            </a:r>
            <a:r>
              <a:rPr lang="ru-RU" dirty="0">
                <a:solidFill>
                  <a:srgbClr val="7030A0"/>
                </a:solidFill>
              </a:rPr>
              <a:t> будут судиться... тогда покажи на мне твое человеколюбие, и избавить меня от геенны Христа умоляй...»</a:t>
            </a:r>
          </a:p>
          <a:p>
            <a:pPr marL="0" indent="0">
              <a:buNone/>
            </a:pPr>
            <a:r>
              <a:rPr lang="ru-RU" dirty="0">
                <a:solidFill>
                  <a:srgbClr val="7030A0"/>
                </a:solidFill>
              </a:rPr>
              <a:t>Приведем теперь хоть несколько из многочисленных примеров из жизни о действенной помощи ангелов-хранителей человечеству. Каждый из нас может умножить эти примеры из собственной жизни или из жизни близких людей:</a:t>
            </a:r>
          </a:p>
        </p:txBody>
      </p:sp>
    </p:spTree>
    <p:extLst>
      <p:ext uri="{BB962C8B-B14F-4D97-AF65-F5344CB8AC3E}">
        <p14:creationId xmlns:p14="http://schemas.microsoft.com/office/powerpoint/2010/main" val="2291068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fontScale="25000" lnSpcReduction="20000"/>
          </a:bodyPr>
          <a:lstStyle/>
          <a:p>
            <a:pPr marL="0" indent="0">
              <a:buNone/>
            </a:pPr>
            <a:r>
              <a:rPr lang="ru-RU" dirty="0">
                <a:solidFill>
                  <a:srgbClr val="7030A0"/>
                </a:solidFill>
              </a:rPr>
              <a:t>Ангел чудесным образом вывел из темницы апостола Петра.</a:t>
            </a:r>
          </a:p>
          <a:p>
            <a:pPr marL="0" indent="0">
              <a:buNone/>
            </a:pPr>
            <a:r>
              <a:rPr lang="ru-RU" dirty="0">
                <a:solidFill>
                  <a:srgbClr val="7030A0"/>
                </a:solidFill>
              </a:rPr>
              <a:t>- Святой Поликарп, епископ </a:t>
            </a:r>
            <a:r>
              <a:rPr lang="ru-RU" dirty="0" err="1">
                <a:solidFill>
                  <a:srgbClr val="7030A0"/>
                </a:solidFill>
              </a:rPr>
              <a:t>смирнский</a:t>
            </a:r>
            <a:r>
              <a:rPr lang="ru-RU" dirty="0">
                <a:solidFill>
                  <a:srgbClr val="7030A0"/>
                </a:solidFill>
              </a:rPr>
              <a:t> и ученик апостола Иоанна Богослова, был чудесно избавлен ангелом-хранителем от смерти. Однажды опоздавши на пути, св. Поликарп вошел на ночлег в одну гостиницу со своим диаконом. В полночь ангел-хранитель толкнул его в бок и сказал: «Поликарпе, восстань и выйди скоро из этой гостиницы, ибо она разрушится». Явление и предостережение совершилось трижды. И как только св. Поликарп вышел из гостиницы, она тотчас разрушилась.</a:t>
            </a:r>
          </a:p>
          <a:p>
            <a:pPr marL="0" indent="0">
              <a:buNone/>
            </a:pPr>
            <a:r>
              <a:rPr lang="ru-RU" dirty="0">
                <a:solidFill>
                  <a:srgbClr val="7030A0"/>
                </a:solidFill>
              </a:rPr>
              <a:t>- Когда преподобный Кирилл строил </a:t>
            </a:r>
            <a:r>
              <a:rPr lang="ru-RU" dirty="0" err="1">
                <a:solidFill>
                  <a:srgbClr val="7030A0"/>
                </a:solidFill>
              </a:rPr>
              <a:t>Белоозерскую</a:t>
            </a:r>
            <a:r>
              <a:rPr lang="ru-RU" dirty="0">
                <a:solidFill>
                  <a:srgbClr val="7030A0"/>
                </a:solidFill>
              </a:rPr>
              <a:t> обитель, все соседние жители удивлялись успеху постройки и считали Кирилла великим </a:t>
            </a:r>
            <a:r>
              <a:rPr lang="ru-RU" dirty="0" err="1">
                <a:solidFill>
                  <a:srgbClr val="7030A0"/>
                </a:solidFill>
              </a:rPr>
              <a:t>богачем</a:t>
            </a:r>
            <a:r>
              <a:rPr lang="ru-RU" dirty="0">
                <a:solidFill>
                  <a:srgbClr val="7030A0"/>
                </a:solidFill>
              </a:rPr>
              <a:t>. При такой молве один корыстолюбивый помещик собрал всех своих слуг и отправился в ночь ограбить Кирилла и монастырь. Подойдя к ограде, злоумышленники видят, что около монастыря ходит несметное множество воинов с обнаженными саблями. Разбойники до самого утра ждали, чтобы эти воины уснули, но не дождались, и так и отправились домой. На вторую ночь злоумышленники заметили еще больше воинов и опять без успеха возвратились. Когда наступило утро, помещик послал слугу в монастырь узнать, какой полк стоит в монастыре и долго-ли пробудет там? Посланный </a:t>
            </a:r>
            <a:r>
              <a:rPr lang="ru-RU" dirty="0" err="1">
                <a:solidFill>
                  <a:srgbClr val="7030A0"/>
                </a:solidFill>
              </a:rPr>
              <a:t>возвратясь</a:t>
            </a:r>
            <a:r>
              <a:rPr lang="ru-RU" dirty="0">
                <a:solidFill>
                  <a:srgbClr val="7030A0"/>
                </a:solidFill>
              </a:rPr>
              <a:t>, донес помещику, что больше недели ни одного и богомольца не было в монастыре, не только что войска. Тогда помещик понял, что монастырь охраняют ангелы Божии, и раскаялся в своем намерении.</a:t>
            </a:r>
          </a:p>
          <a:p>
            <a:pPr marL="0" indent="0">
              <a:buNone/>
            </a:pPr>
            <a:r>
              <a:rPr lang="ru-RU" dirty="0">
                <a:solidFill>
                  <a:srgbClr val="7030A0"/>
                </a:solidFill>
              </a:rPr>
              <a:t>- В </a:t>
            </a:r>
            <a:r>
              <a:rPr lang="ru-RU" dirty="0" err="1">
                <a:solidFill>
                  <a:srgbClr val="7030A0"/>
                </a:solidFill>
              </a:rPr>
              <a:t>Киевопечерской</a:t>
            </a:r>
            <a:r>
              <a:rPr lang="ru-RU" dirty="0">
                <a:solidFill>
                  <a:srgbClr val="7030A0"/>
                </a:solidFill>
              </a:rPr>
              <a:t> Лавре было два инока – священник Тит и диакон </a:t>
            </a:r>
            <a:r>
              <a:rPr lang="ru-RU" dirty="0" err="1">
                <a:solidFill>
                  <a:srgbClr val="7030A0"/>
                </a:solidFill>
              </a:rPr>
              <a:t>Евагрий</a:t>
            </a:r>
            <a:r>
              <a:rPr lang="ru-RU" dirty="0">
                <a:solidFill>
                  <a:srgbClr val="7030A0"/>
                </a:solidFill>
              </a:rPr>
              <a:t>. Несколько лет они жили между собою так дружелюбно, что прочие братия дивились их единодушию. Но завистливый враг рода человеческого умудрился посеять между ними вражду, и так омрачил их гневом и ненавистью, что они не могли без досады даже взглянуть друг на друга. Советы братии помириться были тщетны. Однажды священник Тит разболелся. Он начал горько плакать о своем согрешении и послал к недругу своему просить прощения; но </a:t>
            </a:r>
            <a:r>
              <a:rPr lang="ru-RU" dirty="0" err="1">
                <a:solidFill>
                  <a:srgbClr val="7030A0"/>
                </a:solidFill>
              </a:rPr>
              <a:t>Евагрий</a:t>
            </a:r>
            <a:r>
              <a:rPr lang="ru-RU" dirty="0">
                <a:solidFill>
                  <a:srgbClr val="7030A0"/>
                </a:solidFill>
              </a:rPr>
              <a:t> не хотел слышать о том и начал жестоко проклинать его. Братия насильно привлекли его к умирающему. Тит с помощью других встал с одра и пал перед ним на колени, слезно умоляя простить его, но </a:t>
            </a:r>
            <a:r>
              <a:rPr lang="ru-RU" dirty="0" err="1">
                <a:solidFill>
                  <a:srgbClr val="7030A0"/>
                </a:solidFill>
              </a:rPr>
              <a:t>Евагрий</a:t>
            </a:r>
            <a:r>
              <a:rPr lang="ru-RU" dirty="0">
                <a:solidFill>
                  <a:srgbClr val="7030A0"/>
                </a:solidFill>
              </a:rPr>
              <a:t> был так бесчеловечен, что воскликнул: «Ни в сей, ни в будущей жизни не хочу примириться с ним». Сказав эти слова, </a:t>
            </a:r>
            <a:r>
              <a:rPr lang="ru-RU" dirty="0" err="1">
                <a:solidFill>
                  <a:srgbClr val="7030A0"/>
                </a:solidFill>
              </a:rPr>
              <a:t>Евагрий</a:t>
            </a:r>
            <a:r>
              <a:rPr lang="ru-RU" dirty="0">
                <a:solidFill>
                  <a:srgbClr val="7030A0"/>
                </a:solidFill>
              </a:rPr>
              <a:t> вырвался из рук братии и пал на землю мертвым. В то же время священник Тит встал с одра постели совершенно здоровым и сказал: во время моей болезни я видел ангелов, от меня отступивших и плачущих, и нечистых духов радующихся о моей погибели. Когда </a:t>
            </a:r>
            <a:r>
              <a:rPr lang="ru-RU" dirty="0" err="1">
                <a:solidFill>
                  <a:srgbClr val="7030A0"/>
                </a:solidFill>
              </a:rPr>
              <a:t>Евагрий</a:t>
            </a:r>
            <a:r>
              <a:rPr lang="ru-RU" dirty="0">
                <a:solidFill>
                  <a:srgbClr val="7030A0"/>
                </a:solidFill>
              </a:rPr>
              <a:t> и здесь начал меня проклинать, я увидел, что один грозный ангел поразил его пламенным копьем, и несчастный пал мертвым; этот же ангел подал мне руку и восставил меня от одра болезни».</a:t>
            </a:r>
          </a:p>
          <a:p>
            <a:pPr marL="0" indent="0">
              <a:buNone/>
            </a:pPr>
            <a:r>
              <a:rPr lang="ru-RU" dirty="0">
                <a:solidFill>
                  <a:srgbClr val="7030A0"/>
                </a:solidFill>
              </a:rPr>
              <a:t>- Из жития преп. Серафима Саровского известно, что он, будучи отроком 6-7 лет, упал с верха </a:t>
            </a:r>
            <a:r>
              <a:rPr lang="ru-RU" dirty="0" err="1">
                <a:solidFill>
                  <a:srgbClr val="7030A0"/>
                </a:solidFill>
              </a:rPr>
              <a:t>строющейся</a:t>
            </a:r>
            <a:r>
              <a:rPr lang="ru-RU" dirty="0">
                <a:solidFill>
                  <a:srgbClr val="7030A0"/>
                </a:solidFill>
              </a:rPr>
              <a:t> колокольни Казанского собора в Курске, т.е. с высоты, примерно, пятого или шестого этажа современного дома, и остался совершенно невредим. Сам преподобный свидетельствовал, что его сохранил ангел-хранитель.</a:t>
            </a:r>
          </a:p>
          <a:p>
            <a:pPr marL="0" indent="0">
              <a:buNone/>
            </a:pPr>
            <a:r>
              <a:rPr lang="ru-RU" dirty="0">
                <a:solidFill>
                  <a:srgbClr val="7030A0"/>
                </a:solidFill>
              </a:rPr>
              <a:t>Все вышесказанное об ангелах приоткрывает нам тайну полной сопричастности двух миров, ангельского и человеческого, и их </a:t>
            </a:r>
            <a:r>
              <a:rPr lang="ru-RU" dirty="0" err="1">
                <a:solidFill>
                  <a:srgbClr val="7030A0"/>
                </a:solidFill>
              </a:rPr>
              <a:t>двуединства</a:t>
            </a:r>
            <a:r>
              <a:rPr lang="ru-RU" dirty="0">
                <a:solidFill>
                  <a:srgbClr val="7030A0"/>
                </a:solidFill>
              </a:rPr>
              <a:t>. Как второе творение, имеющее не только душу, но и тело, сотворенное по образу и подобию Божию, вознесенное Богочеловеком Христом к престолу Бога Отца, и выделившее из своих недр Честнейшую херувим и Славнейшую без сравнения серафим, человечество в данное время является вершиной творения. Про него нельзя сказать, что оно существует для ангельского мира, в то время как ангельский мир – служебные духи – сотворены частично также и для служения человечеству. В этом светлая радость для верующих христиан, но и великая их ответственность перед Богом. И как чудесно и утешительно сознавать, что в ангелах мы имеем верных друзей, наставников, помощников и хранителей душ и телес наших.</a:t>
            </a:r>
          </a:p>
          <a:p>
            <a:pPr marL="0" indent="0">
              <a:buNone/>
            </a:pPr>
            <a:r>
              <a:rPr lang="ru-RU" dirty="0" err="1">
                <a:solidFill>
                  <a:srgbClr val="7030A0"/>
                </a:solidFill>
              </a:rPr>
              <a:t>Святии</a:t>
            </a:r>
            <a:r>
              <a:rPr lang="ru-RU" dirty="0">
                <a:solidFill>
                  <a:srgbClr val="7030A0"/>
                </a:solidFill>
              </a:rPr>
              <a:t> </a:t>
            </a:r>
            <a:r>
              <a:rPr lang="ru-RU" dirty="0" err="1">
                <a:solidFill>
                  <a:srgbClr val="7030A0"/>
                </a:solidFill>
              </a:rPr>
              <a:t>архангели</a:t>
            </a:r>
            <a:r>
              <a:rPr lang="ru-RU" dirty="0">
                <a:solidFill>
                  <a:srgbClr val="7030A0"/>
                </a:solidFill>
              </a:rPr>
              <a:t> и </a:t>
            </a:r>
            <a:r>
              <a:rPr lang="ru-RU" dirty="0" err="1">
                <a:solidFill>
                  <a:srgbClr val="7030A0"/>
                </a:solidFill>
              </a:rPr>
              <a:t>ангели</a:t>
            </a:r>
            <a:r>
              <a:rPr lang="ru-RU" dirty="0">
                <a:solidFill>
                  <a:srgbClr val="7030A0"/>
                </a:solidFill>
              </a:rPr>
              <a:t>, молите Бога о нас, грешных! Аминь.</a:t>
            </a:r>
          </a:p>
        </p:txBody>
      </p:sp>
    </p:spTree>
    <p:extLst>
      <p:ext uri="{BB962C8B-B14F-4D97-AF65-F5344CB8AC3E}">
        <p14:creationId xmlns:p14="http://schemas.microsoft.com/office/powerpoint/2010/main" val="22221058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latin typeface="Bookman Old Style" panose="02050604050505020204"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423" y="1600200"/>
            <a:ext cx="380915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12872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Праотцы. О сотворении видимого мира и человека.</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1615" y="1600200"/>
            <a:ext cx="362077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4776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1258" y="1600200"/>
            <a:ext cx="472148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0568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376" y="0"/>
            <a:ext cx="8229600" cy="1143000"/>
          </a:xfrm>
        </p:spPr>
        <p:txBody>
          <a:bodyPr>
            <a:normAutofit/>
          </a:bodyPr>
          <a:lstStyle/>
          <a:p>
            <a:r>
              <a:rPr lang="ru-RU" sz="4000" b="1" dirty="0">
                <a:solidFill>
                  <a:srgbClr val="FFC000"/>
                </a:solidFill>
              </a:rPr>
              <a:t>Падшие Ангелы</a:t>
            </a:r>
          </a:p>
        </p:txBody>
      </p:sp>
      <p:sp>
        <p:nvSpPr>
          <p:cNvPr id="3" name="Объект 2"/>
          <p:cNvSpPr>
            <a:spLocks noGrp="1"/>
          </p:cNvSpPr>
          <p:nvPr>
            <p:ph idx="1"/>
          </p:nvPr>
        </p:nvSpPr>
        <p:spPr>
          <a:xfrm>
            <a:off x="3131840" y="836712"/>
            <a:ext cx="5904656" cy="5904656"/>
          </a:xfrm>
        </p:spPr>
        <p:txBody>
          <a:bodyPr>
            <a:normAutofit fontScale="47500" lnSpcReduction="20000"/>
          </a:bodyPr>
          <a:lstStyle/>
          <a:p>
            <a:pPr marL="0" indent="0">
              <a:buNone/>
            </a:pPr>
            <a:r>
              <a:rPr lang="ru-RU" dirty="0"/>
              <a:t> После отпадения от Бога, Денницу стали называть сатаной (что значит «противник») и дьяволом (что значит «клеветник»), а падших ангелов – бесами или демонами.</a:t>
            </a:r>
          </a:p>
          <a:p>
            <a:pPr marL="0" indent="0">
              <a:buNone/>
            </a:pPr>
            <a:r>
              <a:rPr lang="ru-RU" dirty="0"/>
              <a:t>    В падших духах действует одно только зло. Об этом нужно помнить. Не бывает добрых домовых, троллей, </a:t>
            </a:r>
            <a:r>
              <a:rPr lang="ru-RU" dirty="0" err="1" smtClean="0"/>
              <a:t>барабашек</a:t>
            </a:r>
            <a:r>
              <a:rPr lang="ru-RU" dirty="0" smtClean="0"/>
              <a:t>. Это все бесы. Есть </a:t>
            </a:r>
            <a:r>
              <a:rPr lang="ru-RU" dirty="0"/>
              <a:t>падшие духи, силу которых недооценивать опасно.</a:t>
            </a:r>
          </a:p>
          <a:p>
            <a:pPr marL="0" indent="0">
              <a:buNone/>
            </a:pPr>
            <a:r>
              <a:rPr lang="ru-RU" dirty="0"/>
              <a:t>    Демоны ничего не могут сделать Создателю – Он недосягаем для любого Своего создания (и падших ангелов тоже). Всю злобу, всю свою ненависть бесы обратили на человека, зная, как сильно Бог любит людей. Дьявол, приняв вид змия, обольстил наших прародителей Адама и Еву, из-за него они нарушили заповедь Божию. Этим он лишил их бессмертия и Божественной благодати.</a:t>
            </a:r>
          </a:p>
          <a:p>
            <a:pPr marL="0" indent="0">
              <a:buNone/>
            </a:pPr>
            <a:r>
              <a:rPr lang="ru-RU" dirty="0"/>
              <a:t>    С тех пор, получив возможность влиять на мысли, чувства и поступки людей, дьявол и его бесы стремятся ввергнуть людей все глубже и глубже в пучину греха, в которой находятся сами.</a:t>
            </a:r>
          </a:p>
          <a:p>
            <a:pPr marL="0" indent="0">
              <a:buNone/>
            </a:pPr>
            <a:r>
              <a:rPr lang="ru-RU" dirty="0"/>
              <a:t>    Хотим мы того или нет, но с момента своего рождения мы вовлечены в войну между добром и злом, между Богом и демонами за наши души. Война эта началась еще </a:t>
            </a:r>
            <a:r>
              <a:rPr lang="ru-RU" u="sng" dirty="0"/>
              <a:t>до сотворения мира </a:t>
            </a:r>
            <a:r>
              <a:rPr lang="ru-RU" dirty="0"/>
              <a:t>и будет продолжаться </a:t>
            </a:r>
            <a:r>
              <a:rPr lang="ru-RU" u="sng" dirty="0"/>
              <a:t>до Страшного суда</a:t>
            </a:r>
            <a:r>
              <a:rPr lang="ru-RU" dirty="0"/>
              <a:t>.</a:t>
            </a:r>
          </a:p>
          <a:p>
            <a:pPr marL="0" indent="0">
              <a:buNone/>
            </a:pPr>
            <a:r>
              <a:rPr lang="ru-RU" dirty="0"/>
              <a:t>    На Небе война закончена полным поражением зла, но поле битвы перенеслось с Неба в сердце человека. В битве со злом всем людям очень помогают светлые ангелы.</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169" y="1678243"/>
            <a:ext cx="2885637" cy="356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2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chemeClr val="bg2">
                    <a:lumMod val="40000"/>
                    <a:lumOff val="60000"/>
                  </a:schemeClr>
                </a:solidFill>
              </a:rPr>
              <a:t>Борьба ангелов за сердце человека</a:t>
            </a:r>
            <a:endParaRPr lang="ru-RU" b="1" dirty="0">
              <a:solidFill>
                <a:schemeClr val="bg2">
                  <a:lumMod val="40000"/>
                  <a:lumOff val="60000"/>
                </a:schemeClr>
              </a:solidFill>
            </a:endParaRPr>
          </a:p>
        </p:txBody>
      </p:sp>
      <p:sp>
        <p:nvSpPr>
          <p:cNvPr id="3" name="Объект 2"/>
          <p:cNvSpPr>
            <a:spLocks noGrp="1"/>
          </p:cNvSpPr>
          <p:nvPr>
            <p:ph idx="1"/>
          </p:nvPr>
        </p:nvSpPr>
        <p:spPr>
          <a:xfrm>
            <a:off x="2843808" y="1484784"/>
            <a:ext cx="5781328" cy="4525963"/>
          </a:xfrm>
        </p:spPr>
        <p:txBody>
          <a:bodyPr>
            <a:normAutofit fontScale="70000" lnSpcReduction="20000"/>
          </a:bodyPr>
          <a:lstStyle/>
          <a:p>
            <a:pPr marL="0" indent="0">
              <a:buNone/>
            </a:pPr>
            <a:r>
              <a:rPr lang="ru-RU" dirty="0"/>
              <a:t>На каждого человека охотятся </a:t>
            </a:r>
            <a:r>
              <a:rPr lang="ru-RU" dirty="0" smtClean="0"/>
              <a:t>бесы, </a:t>
            </a:r>
            <a:r>
              <a:rPr lang="ru-RU" dirty="0"/>
              <a:t>желающие погубить его душу с помощью </a:t>
            </a:r>
            <a:r>
              <a:rPr lang="ru-RU" dirty="0" smtClean="0"/>
              <a:t>искушений </a:t>
            </a:r>
            <a:r>
              <a:rPr lang="ru-RU" dirty="0"/>
              <a:t>и соблазнов. </a:t>
            </a:r>
            <a:r>
              <a:rPr lang="ru-RU" dirty="0" smtClean="0"/>
              <a:t>Духи </a:t>
            </a:r>
            <a:r>
              <a:rPr lang="ru-RU" dirty="0"/>
              <a:t>злобы </a:t>
            </a:r>
            <a:r>
              <a:rPr lang="ru-RU" dirty="0" smtClean="0"/>
              <a:t>стараются </a:t>
            </a:r>
            <a:r>
              <a:rPr lang="ru-RU" dirty="0"/>
              <a:t>оттеснить от Бога </a:t>
            </a:r>
            <a:r>
              <a:rPr lang="ru-RU" dirty="0" smtClean="0"/>
              <a:t>людей. Не только простые люди поддаются влиянию бесов, но и святые отцы также терпели нападения бесов. К ним относятся </a:t>
            </a:r>
            <a:r>
              <a:rPr lang="ru-RU" dirty="0"/>
              <a:t>преподобный Сергий и </a:t>
            </a:r>
            <a:r>
              <a:rPr lang="ru-RU" dirty="0" smtClean="0"/>
              <a:t>великий </a:t>
            </a:r>
            <a:r>
              <a:rPr lang="ru-RU" dirty="0"/>
              <a:t>старец Серафим </a:t>
            </a:r>
            <a:r>
              <a:rPr lang="ru-RU" dirty="0" smtClean="0"/>
              <a:t>Саровский. </a:t>
            </a:r>
            <a:r>
              <a:rPr lang="ru-RU" dirty="0"/>
              <a:t>Демон являлся им во всевозможных видах. Им казалось, что келья их рушится, они слышали страшный хохот, рев и вой: «Уходи отсюда». Старца Серафима сатана подымал на высоту и сбрасывал его вниз. </a:t>
            </a:r>
          </a:p>
          <a:p>
            <a:pPr marL="0" indent="0">
              <a:buNone/>
            </a:pP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2468563"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7438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normAutofit fontScale="62500" lnSpcReduction="20000"/>
          </a:bodyPr>
          <a:lstStyle/>
          <a:p>
            <a:pPr marL="0" indent="0">
              <a:buNone/>
            </a:pPr>
            <a:r>
              <a:rPr lang="ru-RU" dirty="0"/>
              <a:t>У бесов </a:t>
            </a:r>
            <a:r>
              <a:rPr lang="ru-RU" dirty="0" smtClean="0"/>
              <a:t>различные </a:t>
            </a:r>
            <a:r>
              <a:rPr lang="ru-RU" dirty="0"/>
              <a:t>способности: одни «специализируются» на жадности, другие нагоняют блудные страсти, третьи — гнев, четвертые — тщеславие. В сердце каждого человека между Богом и дьяволом ведётся «невидимая брань». Но почти всегда Бог не Сам лично является людям, но доверяет своим ангелам </a:t>
            </a:r>
            <a:r>
              <a:rPr lang="ru-RU" dirty="0" smtClean="0"/>
              <a:t>донести </a:t>
            </a:r>
            <a:r>
              <a:rPr lang="ru-RU" dirty="0"/>
              <a:t>волю Свою. Такой порядок установлен Богом, чтобы большее число личностей было вовлечено </a:t>
            </a:r>
            <a:r>
              <a:rPr lang="ru-RU" dirty="0" smtClean="0"/>
              <a:t>в </a:t>
            </a:r>
            <a:r>
              <a:rPr lang="ru-RU" dirty="0"/>
              <a:t>промысл Божий, и чтобы не нарушать свободы людей, не способных выдержать личного явления Бога во всей Его </a:t>
            </a:r>
            <a:r>
              <a:rPr lang="ru-RU" dirty="0" smtClean="0"/>
              <a:t>славе.</a:t>
            </a:r>
          </a:p>
          <a:p>
            <a:pPr marL="0" indent="0">
              <a:buNone/>
            </a:pPr>
            <a:r>
              <a:rPr lang="ru-RU" dirty="0" smtClean="0"/>
              <a:t>Однажды </a:t>
            </a:r>
            <a:r>
              <a:rPr lang="ru-RU" dirty="0"/>
              <a:t>к </a:t>
            </a:r>
            <a:r>
              <a:rPr lang="ru-RU" dirty="0" err="1"/>
              <a:t>Оптинскому</a:t>
            </a:r>
            <a:r>
              <a:rPr lang="ru-RU" dirty="0"/>
              <a:t> старцу Амвросию пришел священник, который сомневался в личном существовании духов, но не решился высказать старцу своего сомнения. По прозорливости своей отец Амвросий без слов увидал эти его сомнения и решил на деле убедить священника в том, чего он не мог принять без доказательств. Отец Амвросий на несколько минут закрыл свои глаза, и тогда священник увидал, что весь воздух кельи до тесноты наполнен страшными призраками. Он весь задрожал и похолодел.</a:t>
            </a:r>
          </a:p>
          <a:p>
            <a:pPr marL="0" indent="0">
              <a:buNone/>
            </a:pPr>
            <a:endParaRPr lang="ru-RU" dirty="0"/>
          </a:p>
        </p:txBody>
      </p:sp>
    </p:spTree>
    <p:extLst>
      <p:ext uri="{BB962C8B-B14F-4D97-AF65-F5344CB8AC3E}">
        <p14:creationId xmlns:p14="http://schemas.microsoft.com/office/powerpoint/2010/main" val="2486734552"/>
      </p:ext>
    </p:extLst>
  </p:cSld>
  <p:clrMapOvr>
    <a:masterClrMapping/>
  </p:clrMapOvr>
</p:sld>
</file>

<file path=ppt/theme/theme1.xml><?xml version="1.0" encoding="utf-8"?>
<a:theme xmlns:a="http://schemas.openxmlformats.org/drawingml/2006/main" name="Тема Office">
  <a:themeElements>
    <a:clrScheme name="Другая 2">
      <a:dk1>
        <a:sysClr val="windowText" lastClr="000000"/>
      </a:dk1>
      <a:lt1>
        <a:sysClr val="window" lastClr="FFFFFF"/>
      </a:lt1>
      <a:dk2>
        <a:srgbClr val="283138"/>
      </a:dk2>
      <a:lt2>
        <a:srgbClr val="FF8600"/>
      </a:lt2>
      <a:accent1>
        <a:srgbClr val="FFB665"/>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Другая 2">
      <a:majorFont>
        <a:latin typeface="Bookman Old Style"/>
        <a:ea typeface=""/>
        <a:cs typeface=""/>
      </a:majorFont>
      <a:minorFont>
        <a:latin typeface="Bookman Old Style"/>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TotalTime>
  <Words>8076</Words>
  <Application>Microsoft Office PowerPoint</Application>
  <PresentationFormat>Экран (4:3)</PresentationFormat>
  <Paragraphs>190</Paragraphs>
  <Slides>65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65</vt:i4>
      </vt:variant>
    </vt:vector>
  </HeadingPairs>
  <TitlesOfParts>
    <vt:vector size="66" baseType="lpstr">
      <vt:lpstr>Тема Office</vt:lpstr>
      <vt:lpstr>Ангельские лики. </vt:lpstr>
      <vt:lpstr>Презентация PowerPoint</vt:lpstr>
      <vt:lpstr>Природа ангелов</vt:lpstr>
      <vt:lpstr>Презентация PowerPoint</vt:lpstr>
      <vt:lpstr>Война Ангелов</vt:lpstr>
      <vt:lpstr>Презентация PowerPoint</vt:lpstr>
      <vt:lpstr>Падшие Ангелы</vt:lpstr>
      <vt:lpstr>Борьба ангелов за сердце человека</vt:lpstr>
      <vt:lpstr>Презентация PowerPoint</vt:lpstr>
      <vt:lpstr>Светлые Ангелы</vt:lpstr>
      <vt:lpstr>Ангельские ЛИКИ</vt:lpstr>
      <vt:lpstr>Презентация PowerPoint</vt:lpstr>
      <vt:lpstr>Презентация PowerPoint</vt:lpstr>
      <vt:lpstr>1.1. Серафимы</vt:lpstr>
      <vt:lpstr>1.2. Херувимы </vt:lpstr>
      <vt:lpstr>Презентация PowerPoint</vt:lpstr>
      <vt:lpstr>Презентация PowerPoint</vt:lpstr>
      <vt:lpstr>2.1. Господства</vt:lpstr>
      <vt:lpstr>2.2. Силы</vt:lpstr>
      <vt:lpstr>2.3. Власти </vt:lpstr>
      <vt:lpstr>3.1.Начала </vt:lpstr>
      <vt:lpstr>3.3. Ангелы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Небесное воинство</vt:lpstr>
      <vt:lpstr>Презентация PowerPoint</vt:lpstr>
      <vt:lpstr>Презентация PowerPoint</vt:lpstr>
      <vt:lpstr>Презентация PowerPoint</vt:lpstr>
      <vt:lpstr>Видимый Мир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Ангелы-хранители</vt:lpstr>
      <vt:lpstr>Борьба за человеческие души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Небесная иерархия</vt:lpstr>
      <vt:lpstr>Презентация PowerPoint</vt:lpstr>
      <vt:lpstr>Презентация PowerPoint</vt:lpstr>
      <vt:lpstr>Презентация PowerPoint</vt:lpstr>
      <vt:lpstr>Презентация PowerPoint</vt:lpstr>
      <vt:lpstr>Великая Седмерица</vt:lpstr>
      <vt:lpstr>Презентация PowerPoint</vt:lpstr>
      <vt:lpstr>Презентация PowerPoint</vt:lpstr>
      <vt:lpstr>Презентация PowerPoint</vt:lpstr>
      <vt:lpstr>Презентация PowerPoint</vt:lpstr>
      <vt:lpstr>Жизнь ангелов</vt:lpstr>
      <vt:lpstr>Ангелы-хранители</vt:lpstr>
      <vt:lpstr>Презентация PowerPoint</vt:lpstr>
      <vt:lpstr>Презентация PowerPoint</vt:lpstr>
      <vt:lpstr>Праотцы. О сотворении видимого мира и человека.</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Ангельские лики. </dc:title>
  <dc:creator>Сергей</dc:creator>
  <cp:lastModifiedBy>Сергей</cp:lastModifiedBy>
  <cp:revision>27</cp:revision>
  <dcterms:created xsi:type="dcterms:W3CDTF">2015-11-14T03:31:35Z</dcterms:created>
  <dcterms:modified xsi:type="dcterms:W3CDTF">2015-11-14T19:42:18Z</dcterms:modified>
</cp:coreProperties>
</file>